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87" r:id="rId4"/>
    <p:sldId id="289" r:id="rId5"/>
    <p:sldId id="258" r:id="rId6"/>
    <p:sldId id="259" r:id="rId7"/>
    <p:sldId id="260" r:id="rId8"/>
    <p:sldId id="261" r:id="rId9"/>
    <p:sldId id="288" r:id="rId10"/>
    <p:sldId id="262" r:id="rId11"/>
    <p:sldId id="263" r:id="rId12"/>
    <p:sldId id="264" r:id="rId13"/>
    <p:sldId id="290" r:id="rId14"/>
    <p:sldId id="265" r:id="rId15"/>
    <p:sldId id="267" r:id="rId16"/>
    <p:sldId id="268" r:id="rId17"/>
    <p:sldId id="291" r:id="rId18"/>
    <p:sldId id="270" r:id="rId19"/>
    <p:sldId id="292" r:id="rId20"/>
    <p:sldId id="271" r:id="rId21"/>
    <p:sldId id="293" r:id="rId22"/>
    <p:sldId id="272" r:id="rId23"/>
    <p:sldId id="286" r:id="rId24"/>
    <p:sldId id="273" r:id="rId25"/>
    <p:sldId id="294" r:id="rId26"/>
    <p:sldId id="274" r:id="rId27"/>
    <p:sldId id="295" r:id="rId28"/>
    <p:sldId id="275" r:id="rId29"/>
    <p:sldId id="276" r:id="rId30"/>
    <p:sldId id="299" r:id="rId31"/>
    <p:sldId id="309" r:id="rId32"/>
    <p:sldId id="310" r:id="rId33"/>
    <p:sldId id="311" r:id="rId34"/>
    <p:sldId id="277" r:id="rId35"/>
    <p:sldId id="278" r:id="rId36"/>
    <p:sldId id="297" r:id="rId37"/>
    <p:sldId id="279" r:id="rId38"/>
    <p:sldId id="296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285" r:id="rId4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gTdjFRRsM9HFKM++R20agTAist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7917D-75E4-4885-1391-BBC80CD5FCD4}" v="278" dt="2025-06-26T11:32:24.644"/>
    <p1510:client id="{3605DF64-D790-EEFF-9F6D-20B022F5CFBD}" v="28" dt="2025-06-26T11:08:32.202"/>
    <p1510:client id="{EB5AA684-C2EA-3A1B-6CFA-2D240BD95527}" v="17" dt="2025-06-26T11:36:39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C26B7D0-E038-5021-37FB-A3C00881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>
            <a:extLst>
              <a:ext uri="{FF2B5EF4-FFF2-40B4-BE49-F238E27FC236}">
                <a16:creationId xmlns:a16="http://schemas.microsoft.com/office/drawing/2014/main" id="{32750FE9-D81E-1CD1-7DD7-61AEB5063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2630E3E2-C587-E763-4160-6B8E7A8A42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9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8EDD48E3-F904-3812-7230-391CF7D1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>
            <a:extLst>
              <a:ext uri="{FF2B5EF4-FFF2-40B4-BE49-F238E27FC236}">
                <a16:creationId xmlns:a16="http://schemas.microsoft.com/office/drawing/2014/main" id="{25497728-D8EE-8DE5-A5AC-E0BEBA2F9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>
            <a:extLst>
              <a:ext uri="{FF2B5EF4-FFF2-40B4-BE49-F238E27FC236}">
                <a16:creationId xmlns:a16="http://schemas.microsoft.com/office/drawing/2014/main" id="{316D3C9E-01B5-5646-440D-E8F2DA479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9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A1807C5-2933-2536-4BC7-1DD5C66B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>
            <a:extLst>
              <a:ext uri="{FF2B5EF4-FFF2-40B4-BE49-F238E27FC236}">
                <a16:creationId xmlns:a16="http://schemas.microsoft.com/office/drawing/2014/main" id="{EA7C2239-B54C-9596-DDAB-E958D260C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>
            <a:extLst>
              <a:ext uri="{FF2B5EF4-FFF2-40B4-BE49-F238E27FC236}">
                <a16:creationId xmlns:a16="http://schemas.microsoft.com/office/drawing/2014/main" id="{6E08B025-4B06-09FA-B8A1-C21706E27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7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0D15BA43-ACEB-27C4-F19E-CA50C178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>
            <a:extLst>
              <a:ext uri="{FF2B5EF4-FFF2-40B4-BE49-F238E27FC236}">
                <a16:creationId xmlns:a16="http://schemas.microsoft.com/office/drawing/2014/main" id="{9263E712-5CE0-B806-E1F0-0B1719456A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>
            <a:extLst>
              <a:ext uri="{FF2B5EF4-FFF2-40B4-BE49-F238E27FC236}">
                <a16:creationId xmlns:a16="http://schemas.microsoft.com/office/drawing/2014/main" id="{729DC620-B2DA-3220-99B1-FF1D98465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56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1023966-678D-BD23-68C5-C1A5F14C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>
            <a:extLst>
              <a:ext uri="{FF2B5EF4-FFF2-40B4-BE49-F238E27FC236}">
                <a16:creationId xmlns:a16="http://schemas.microsoft.com/office/drawing/2014/main" id="{F253E768-5525-BC99-89AA-35416223F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>
            <a:extLst>
              <a:ext uri="{FF2B5EF4-FFF2-40B4-BE49-F238E27FC236}">
                <a16:creationId xmlns:a16="http://schemas.microsoft.com/office/drawing/2014/main" id="{CCDC1C81-8AFF-0D2C-D066-5FC338223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7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8E785035-FABA-6A2F-B457-A22D3CAA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>
            <a:extLst>
              <a:ext uri="{FF2B5EF4-FFF2-40B4-BE49-F238E27FC236}">
                <a16:creationId xmlns:a16="http://schemas.microsoft.com/office/drawing/2014/main" id="{F755B6F6-5CE4-F2D1-CD17-43EE83098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>
            <a:extLst>
              <a:ext uri="{FF2B5EF4-FFF2-40B4-BE49-F238E27FC236}">
                <a16:creationId xmlns:a16="http://schemas.microsoft.com/office/drawing/2014/main" id="{2A1141E5-3221-235A-D35B-689FA85FC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036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D6080265-92CC-E1BB-6525-C13A9DF2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>
            <a:extLst>
              <a:ext uri="{FF2B5EF4-FFF2-40B4-BE49-F238E27FC236}">
                <a16:creationId xmlns:a16="http://schemas.microsoft.com/office/drawing/2014/main" id="{12B0CD79-C767-9E6E-B1AE-A96CD3A58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>
            <a:extLst>
              <a:ext uri="{FF2B5EF4-FFF2-40B4-BE49-F238E27FC236}">
                <a16:creationId xmlns:a16="http://schemas.microsoft.com/office/drawing/2014/main" id="{19B30F97-A2F2-2E4B-3474-5F7E8C6F3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87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B49FE97-CC5B-C1F4-74AE-36D3E553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DB4C03A-E2E3-D0DB-FA0B-2DF797068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0965113-200A-72D1-041D-C47F15CFD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02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4C9933E2-4AE8-758A-1D36-3300864D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EB1685CF-3F44-8222-C495-591FF72E6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0F40686A-134E-3962-A33E-71D7D87F4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024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39209A1E-6406-2E5C-BDCC-7D31D24D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594F9D4E-3FC8-6156-C5B1-1CECD89F7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7A190DE8-F49C-5FA3-7A67-42E745A64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993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DB2E509-71E1-0535-5B3D-46B79E43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A51740C5-EE30-A424-8994-5ED2436AB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2554AC95-CEBF-629D-4F86-EF62DCDF5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045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3FCFAB3-8B0B-8DF8-1B77-2E333867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B3BCF390-956C-4A94-229A-AE37F93DD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AD518B6A-7A5D-2789-15F6-B226DD3FD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99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87AD403-F29A-751C-3880-C81071A0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DED01368-F47D-01B0-C1AE-793C70311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492A7900-C8F4-3164-2BF0-5C51DA17D5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80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86682DE-A786-0FBD-5F74-6A44DF95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BD72F539-4206-C85E-2C08-2B619D9D9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65D25D83-5428-C379-703C-C525E6C42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8613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D8FCE80-496B-1D03-749D-BF6787801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130A896E-9C05-E29B-EC9D-4F44FB4FF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9E839EFB-FDEC-C894-15E3-2B8D01EE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52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2B34FE73-06E9-6149-3124-F8BEF2C6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>
            <a:extLst>
              <a:ext uri="{FF2B5EF4-FFF2-40B4-BE49-F238E27FC236}">
                <a16:creationId xmlns:a16="http://schemas.microsoft.com/office/drawing/2014/main" id="{05729840-6EFD-C783-C94E-D96963E55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>
            <a:extLst>
              <a:ext uri="{FF2B5EF4-FFF2-40B4-BE49-F238E27FC236}">
                <a16:creationId xmlns:a16="http://schemas.microsoft.com/office/drawing/2014/main" id="{ED13538C-F8BA-A1E9-53FE-F5A4E66A8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2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it-it/topic/avviare-o-interrompere-l-assistente-vocale-99c201e7-fa7a-9b0b-f947-dee965c1375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.rovesti@studenti.unipd.i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prove di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all’Università</a:t>
            </a:r>
            <a:br>
              <a:rPr lang="en-US" sz="3600" dirty="0"/>
            </a:br>
            <a:br>
              <a:rPr lang="en-US" sz="3600" dirty="0"/>
            </a:br>
            <a:r>
              <a:rPr lang="en-US" sz="2800" err="1">
                <a:solidFill>
                  <a:schemeClr val="bg1"/>
                </a:solidFill>
              </a:rPr>
              <a:t>Manuale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operativo</a:t>
            </a:r>
            <a:r>
              <a:rPr lang="en-US" sz="2800" dirty="0">
                <a:solidFill>
                  <a:schemeClr val="bg1"/>
                </a:solidFill>
              </a:rPr>
              <a:t> per </a:t>
            </a:r>
            <a:r>
              <a:rPr lang="en-US" sz="2800" err="1">
                <a:solidFill>
                  <a:schemeClr val="bg1"/>
                </a:solidFill>
              </a:rPr>
              <a:t>commissioni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b="1" dirty="0"/>
              <a:t>Gabriel </a:t>
            </a:r>
            <a:r>
              <a:rPr lang="en-US" sz="3000" b="1" err="1"/>
              <a:t>Rovesti</a:t>
            </a:r>
            <a:endParaRPr lang="it-IT" b="1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0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err="1"/>
              <a:t>Materiale</a:t>
            </a:r>
            <a:r>
              <a:rPr lang="en-US" sz="3000" dirty="0"/>
              <a:t> </a:t>
            </a:r>
            <a:r>
              <a:rPr lang="en-US" sz="3000" err="1"/>
              <a:t>esteso</a:t>
            </a:r>
            <a:r>
              <a:rPr lang="en-US" sz="3000" dirty="0"/>
              <a:t> ed </a:t>
            </a:r>
            <a:r>
              <a:rPr lang="en-US" sz="3000" err="1"/>
              <a:t>adattato</a:t>
            </a:r>
            <a:r>
              <a:rPr lang="en-US" sz="3000" dirty="0"/>
              <a:t> </a:t>
            </a:r>
            <a:r>
              <a:rPr lang="en-US" sz="3000" err="1"/>
              <a:t>sulla</a:t>
            </a:r>
            <a:r>
              <a:rPr lang="en-US" sz="3000" dirty="0"/>
              <a:t> base del </a:t>
            </a:r>
            <a:r>
              <a:rPr lang="en-US" sz="3000" err="1"/>
              <a:t>lavoro</a:t>
            </a:r>
            <a:r>
              <a:rPr lang="en-US" sz="3000" dirty="0"/>
              <a:t> del </a:t>
            </a:r>
            <a:r>
              <a:rPr lang="en-US" sz="3000" err="1"/>
              <a:t>dott</a:t>
            </a:r>
            <a:r>
              <a:rPr lang="en-US" sz="3000" dirty="0"/>
              <a:t>. Alessandro Albano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assistive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per </a:t>
            </a:r>
            <a:r>
              <a:rPr lang="en-US" sz="3200" err="1">
                <a:solidFill>
                  <a:srgbClr val="FFFFFF"/>
                </a:solidFill>
              </a:rPr>
              <a:t>disabilità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it-IT"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schermo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riscontro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vocale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Display Braille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Personalizzazione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/>
              <a:t>visualizzazione</a:t>
            </a:r>
            <a:endParaRPr lang="en-US" sz="24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Tipo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000" dirty="0"/>
              <a:t>carattere</a:t>
            </a:r>
            <a:endParaRPr lang="en-US" dirty="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Ingrandimento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/>
              <a:t>contrasto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Disposizione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degli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elementi</a:t>
            </a:r>
            <a:endParaRPr lang="en-US" sz="20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err="1"/>
              <a:t>Interlinea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Forma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puntatore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Ingranditore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3500" kern="1200" err="1">
                <a:solidFill>
                  <a:srgbClr val="FFFFFF"/>
                </a:solidFill>
                <a:sym typeface="Calibri"/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500" kern="1200" dirty="0">
                <a:solidFill>
                  <a:srgbClr val="FFFFFF"/>
                </a:solidFill>
              </a:rPr>
              <a:t>Screen Reader</a:t>
            </a:r>
          </a:p>
        </p:txBody>
      </p:sp>
      <p:sp>
        <p:nvSpPr>
          <p:cNvPr id="130" name="Google Shape;130;p8"/>
          <p:cNvSpPr txBox="1"/>
          <p:nvPr/>
        </p:nvSpPr>
        <p:spPr>
          <a:xfrm>
            <a:off x="6342391" y="5633765"/>
            <a:ext cx="2556416" cy="8736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17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NVDA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2" name="Immagine 1" descr="Using NVDA Screen Reader on Windows - Bocoup">
            <a:extLst>
              <a:ext uri="{FF2B5EF4-FFF2-40B4-BE49-F238E27FC236}">
                <a16:creationId xmlns:a16="http://schemas.microsoft.com/office/drawing/2014/main" id="{3DB1E227-54A3-E3BC-10E7-1E63E44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5" y="390832"/>
            <a:ext cx="7620793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assistive per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con DSA</a:t>
            </a:r>
            <a:r>
              <a:rPr lang="en-US" sz="3500" dirty="0"/>
              <a:t> (1)</a:t>
            </a:r>
            <a:endParaRPr lang="it-IT" sz="3500" dirty="0"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Applicazioni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la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testo e audio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sincronizzato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immersiva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400" dirty="0"/>
          </a:p>
        </p:txBody>
      </p:sp>
      <p:pic>
        <p:nvPicPr>
          <p:cNvPr id="153" name="Picture 152" descr="Dispositivo mobile con app">
            <a:extLst>
              <a:ext uri="{FF2B5EF4-FFF2-40B4-BE49-F238E27FC236}">
                <a16:creationId xmlns:a16="http://schemas.microsoft.com/office/drawing/2014/main" id="{4A4F06BA-5C84-6002-2912-9979F6CA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17" r="13824" b="7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87781AB5-EB7F-4FA6-32A6-EE6A571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>
            <a:extLst>
              <a:ext uri="{FF2B5EF4-FFF2-40B4-BE49-F238E27FC236}">
                <a16:creationId xmlns:a16="http://schemas.microsoft.com/office/drawing/2014/main" id="{AF77B66C-B85A-C43A-19D4-071A555DE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Principali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tecnologie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assistive per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persone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con DSA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4" name="Immagine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5786585E-DDB8-40F4-62F8-1F038426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" y="1630909"/>
            <a:ext cx="8495662" cy="20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4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1" name="Rectangle 14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5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5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reeform: Shape 15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148684" y="1001414"/>
            <a:ext cx="2744517" cy="335196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Caratteristiche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prove di accesso</a:t>
            </a:r>
            <a:endParaRPr lang="it-IT" sz="3000"/>
          </a:p>
        </p:txBody>
      </p:sp>
      <p:sp>
        <p:nvSpPr>
          <p:cNvPr id="142" name="Google Shape;142;p10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5188934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/>
              <a:t>vostre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prove </a:t>
            </a:r>
            <a:r>
              <a:rPr lang="en-US" sz="2400" dirty="0" err="1"/>
              <a:t>contengono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it-IT" dirty="0"/>
          </a:p>
          <a:p>
            <a:r>
              <a:rPr lang="en-US" sz="2400" dirty="0" err="1"/>
              <a:t>Scelta</a:t>
            </a:r>
            <a:r>
              <a:rPr lang="en-US" sz="2400" dirty="0"/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multipla</a:t>
            </a:r>
            <a:r>
              <a:rPr lang="en-US" sz="2400" dirty="0"/>
              <a:t> ✅ (</a:t>
            </a:r>
            <a:r>
              <a:rPr lang="en-US" sz="2400" dirty="0" err="1"/>
              <a:t>già</a:t>
            </a:r>
            <a:r>
              <a:rPr lang="en-US" sz="2400" dirty="0"/>
              <a:t> </a:t>
            </a:r>
            <a:r>
              <a:rPr lang="en-US" sz="2400" dirty="0" err="1"/>
              <a:t>accessibile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Tabelle</a:t>
            </a:r>
            <a:r>
              <a:rPr lang="en-US" sz="2400" dirty="0"/>
              <a:t> ⚠️ (</a:t>
            </a:r>
            <a:r>
              <a:rPr lang="en-US" sz="2400" dirty="0" err="1"/>
              <a:t>linearizzare</a:t>
            </a:r>
            <a:r>
              <a:rPr lang="en-US" sz="2400" dirty="0"/>
              <a:t> sempre)</a:t>
            </a:r>
            <a:endParaRPr lang="en-US" dirty="0"/>
          </a:p>
          <a:p>
            <a:r>
              <a:rPr lang="en-US" sz="2400" dirty="0"/>
              <a:t>Formule </a:t>
            </a:r>
            <a:r>
              <a:rPr lang="en-US" sz="2400" dirty="0" err="1"/>
              <a:t>matematiche</a:t>
            </a:r>
            <a:r>
              <a:rPr lang="en-US" sz="2400" dirty="0"/>
              <a:t> ⚠️ (</a:t>
            </a:r>
            <a:r>
              <a:rPr lang="en-US" sz="2400" dirty="0" err="1"/>
              <a:t>descrizione</a:t>
            </a:r>
            <a:r>
              <a:rPr lang="en-US" sz="2400" dirty="0"/>
              <a:t> verbale)</a:t>
            </a:r>
            <a:endParaRPr lang="en-US" dirty="0"/>
          </a:p>
          <a:p>
            <a:r>
              <a:rPr lang="en-US" sz="2400" dirty="0" err="1"/>
              <a:t>Immagini</a:t>
            </a:r>
            <a:r>
              <a:rPr lang="en-US" sz="2400" dirty="0"/>
              <a:t> ❌ (alternative </a:t>
            </a:r>
            <a:r>
              <a:rPr lang="en-US" sz="2400" dirty="0" err="1"/>
              <a:t>testuali</a:t>
            </a:r>
            <a:r>
              <a:rPr lang="en-US" sz="2400" dirty="0"/>
              <a:t> </a:t>
            </a:r>
            <a:r>
              <a:rPr lang="en-US" sz="2400" dirty="0" err="1"/>
              <a:t>obbligatorie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Codice</a:t>
            </a:r>
            <a:r>
              <a:rPr lang="en-US" sz="2400" dirty="0"/>
              <a:t> ⚠️ (font </a:t>
            </a:r>
            <a:r>
              <a:rPr lang="en-US" sz="2400" dirty="0" err="1"/>
              <a:t>lineare</a:t>
            </a:r>
            <a:r>
              <a:rPr lang="en-US" sz="2400" dirty="0"/>
              <a:t> + </a:t>
            </a:r>
            <a:r>
              <a:rPr lang="en-US" sz="2400" dirty="0" err="1"/>
              <a:t>descrizione</a:t>
            </a:r>
            <a:r>
              <a:rPr lang="en-US" sz="2400" dirty="0"/>
              <a:t>)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US" sz="2400" dirty="0"/>
              <a:t>  Tempo </a:t>
            </a:r>
            <a:r>
              <a:rPr lang="en-US" sz="2400" dirty="0" err="1"/>
              <a:t>limitato</a:t>
            </a:r>
            <a:r>
              <a:rPr lang="en-US" sz="2400" dirty="0"/>
              <a:t> ⚠️ (+25% per DSA   </a:t>
            </a:r>
            <a:r>
              <a:rPr lang="en-US" sz="2400" dirty="0" err="1"/>
              <a:t>automatico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571350" y="394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Leggibilità</a:t>
            </a:r>
            <a:endParaRPr lang="en-US" sz="3500"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133102" y="2091219"/>
            <a:ext cx="4699475" cy="41488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leggibile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Tipo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carattere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grazie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(Arial, Verdana, Helvetica);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Grandezza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18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Allineamento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sinistra;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Interlinea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1,5</a:t>
            </a:r>
            <a:r>
              <a:rPr lang="en-US" sz="2400" dirty="0"/>
              <a:t> </a:t>
            </a:r>
            <a:r>
              <a:rPr lang="en-US" sz="2400" err="1"/>
              <a:t>punti</a:t>
            </a:r>
            <a:endParaRPr lang="en-US" sz="240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Alto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giallo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</a:p>
          <a:p>
            <a:pPr marL="457200" lvl="1" indent="0">
              <a:spcBef>
                <a:spcPts val="560"/>
              </a:spcBef>
              <a:buSzPts val="28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verificare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u="sng" dirty="0">
                <a:hlinkClick r:id="rId3"/>
              </a:rPr>
              <a:t>WebAim Contrast Checker</a:t>
            </a:r>
            <a:endParaRPr lang="en-US" sz="2400"/>
          </a:p>
        </p:txBody>
      </p:sp>
      <p:pic>
        <p:nvPicPr>
          <p:cNvPr id="175" name="Picture 172" descr="Tavola periodica degli elementi">
            <a:extLst>
              <a:ext uri="{FF2B5EF4-FFF2-40B4-BE49-F238E27FC236}">
                <a16:creationId xmlns:a16="http://schemas.microsoft.com/office/drawing/2014/main" id="{3FCD4AB9-5CF8-FF4E-0E98-0B5F2402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892" r="30764" b="219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3500" dirty="0"/>
              <a:t> ed elenchi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Dare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Paragrafi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Intestazioni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Uso</a:t>
            </a:r>
            <a:r>
              <a:rPr lang="en-US" sz="2400" dirty="0"/>
              <a:t> di elenchi </a:t>
            </a:r>
            <a:r>
              <a:rPr lang="en-US" sz="2400" dirty="0" err="1"/>
              <a:t>puntati</a:t>
            </a:r>
            <a:r>
              <a:rPr lang="en-US" sz="2400" dirty="0"/>
              <a:t> o </a:t>
            </a:r>
            <a:r>
              <a:rPr lang="en-US" sz="2400" dirty="0" err="1"/>
              <a:t>ordinati</a:t>
            </a:r>
            <a:r>
              <a:rPr lang="en-US" sz="2400" dirty="0"/>
              <a:t> per </a:t>
            </a:r>
            <a:r>
              <a:rPr lang="en-US" sz="2400" dirty="0" err="1"/>
              <a:t>presentare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di </a:t>
            </a:r>
            <a:r>
              <a:rPr lang="en-US" sz="2400" dirty="0" err="1"/>
              <a:t>voci</a:t>
            </a:r>
            <a:endParaRPr lang="en-US" sz="2400"/>
          </a:p>
        </p:txBody>
      </p:sp>
      <p:pic>
        <p:nvPicPr>
          <p:cNvPr id="162" name="Picture 161" descr="Una mano che tiene una penna e cerchi ombreggiati su un foglio">
            <a:extLst>
              <a:ext uri="{FF2B5EF4-FFF2-40B4-BE49-F238E27FC236}">
                <a16:creationId xmlns:a16="http://schemas.microsoft.com/office/drawing/2014/main" id="{11EA51FF-E7B1-C266-7A6A-0E51FA5B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54" r="2716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>
          <a:extLst>
            <a:ext uri="{FF2B5EF4-FFF2-40B4-BE49-F238E27FC236}">
              <a16:creationId xmlns:a16="http://schemas.microsoft.com/office/drawing/2014/main" id="{64596DC6-A7A9-5DC1-0695-625D4E6D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27B78112-C822-67D4-58D4-B015004C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19990"/>
            <a:ext cx="8458200" cy="5222937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6E812C5-D8A2-C513-25DF-D13900C51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82900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tabelle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3240513" y="602102"/>
            <a:ext cx="5283691" cy="559342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71500" indent="0">
              <a:buSzPts val="2800"/>
              <a:buNone/>
            </a:pPr>
            <a:r>
              <a:rPr lang="en-US" sz="2400" dirty="0" err="1"/>
              <a:t>Regola</a:t>
            </a:r>
            <a:r>
              <a:rPr lang="en-US" sz="2400" dirty="0"/>
              <a:t> </a:t>
            </a:r>
            <a:r>
              <a:rPr lang="en-US" sz="2400" dirty="0" err="1"/>
              <a:t>pratica</a:t>
            </a:r>
            <a:r>
              <a:rPr lang="en-US" sz="2400" dirty="0"/>
              <a:t>:</a:t>
            </a:r>
            <a:endParaRPr lang="en-US" sz="2400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/>
              <a:t>layout/</a:t>
            </a:r>
            <a:r>
              <a:rPr lang="en-US" sz="2400" dirty="0" err="1"/>
              <a:t>estetica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/>
              <a:t>  </a:t>
            </a:r>
            <a:endParaRPr lang="en-US" dirty="0"/>
          </a:p>
          <a:p>
            <a:pPr lvl="1">
              <a:buSzPts val="2800"/>
            </a:pPr>
            <a:r>
              <a:rPr lang="en-US" sz="2400" dirty="0"/>
              <a:t>✅ Solo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dati</a:t>
            </a:r>
            <a:r>
              <a:rPr lang="en-US" sz="2400" dirty="0"/>
              <a:t> </a:t>
            </a:r>
            <a:r>
              <a:rPr lang="en-US" sz="2400" dirty="0" err="1"/>
              <a:t>numerici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✅ + </a:t>
            </a:r>
            <a:r>
              <a:rPr lang="en-US" sz="2400" dirty="0" err="1"/>
              <a:t>Descrizione</a:t>
            </a:r>
            <a:r>
              <a:rPr lang="en-US" sz="2400" dirty="0"/>
              <a:t> </a:t>
            </a:r>
            <a:r>
              <a:rPr lang="en-US" sz="2400" dirty="0" err="1"/>
              <a:t>testuale</a:t>
            </a:r>
            <a:r>
              <a:rPr lang="en-US" sz="2400" dirty="0"/>
              <a:t> sempre</a:t>
            </a:r>
            <a:endParaRPr lang="en-US" dirty="0"/>
          </a:p>
          <a:p>
            <a:pPr lvl="1">
              <a:buSzPts val="2800"/>
            </a:pPr>
            <a:endParaRPr lang="en-US" sz="2400" dirty="0"/>
          </a:p>
          <a:p>
            <a:pPr marL="742950" lvl="1" indent="-285750">
              <a:spcBef>
                <a:spcPts val="0"/>
              </a:spcBef>
              <a:buSzPts val="2800"/>
            </a:pPr>
            <a:r>
              <a:rPr lang="en-US" sz="2400" dirty="0" err="1"/>
              <a:t>Esempio</a:t>
            </a:r>
            <a:r>
              <a:rPr lang="en-US" sz="2400" dirty="0"/>
              <a:t>: "</a:t>
            </a:r>
            <a:r>
              <a:rPr lang="en-US" sz="2400" dirty="0" err="1"/>
              <a:t>Tabella</a:t>
            </a:r>
            <a:r>
              <a:rPr lang="en-US" sz="2400" dirty="0"/>
              <a:t> 2x3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/>
              <a:t>Prima </a:t>
            </a:r>
            <a:r>
              <a:rPr lang="en-US" sz="2400" dirty="0" err="1"/>
              <a:t>riga</a:t>
            </a:r>
            <a:r>
              <a:rPr lang="en-US" sz="2400" dirty="0"/>
              <a:t> 1,2,3. </a:t>
            </a:r>
            <a:r>
              <a:rPr lang="en-US" sz="2400" dirty="0" err="1"/>
              <a:t>Seconda</a:t>
            </a:r>
            <a:r>
              <a:rPr lang="en-US" sz="2400" dirty="0"/>
              <a:t> </a:t>
            </a:r>
            <a:r>
              <a:rPr lang="en-US" sz="2400" dirty="0" err="1"/>
              <a:t>riga</a:t>
            </a:r>
            <a:r>
              <a:rPr lang="en-US" sz="2400" dirty="0"/>
              <a:t> 4,5,6"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38FA059D-F344-D8B2-D6FC-DFCE420A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43465817-A2AA-956F-16FA-60A9A3BB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21" y="243998"/>
            <a:ext cx="7160713" cy="5327684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FDF4878-27E7-67A4-E042-9133C7D38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tabelle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26017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(1)</a:t>
            </a:r>
            <a:endParaRPr lang="it-IT" dirty="0" err="1"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914400">
              <a:buSzPts val="2800"/>
            </a:pPr>
            <a:r>
              <a:rPr lang="en-US" sz="2400" b="1" err="1"/>
              <a:t>Identificare</a:t>
            </a:r>
            <a:r>
              <a:rPr lang="en-US" sz="2400" b="1" dirty="0"/>
              <a:t> </a:t>
            </a:r>
            <a:r>
              <a:rPr lang="en-US" sz="2400" b="1" err="1"/>
              <a:t>barriere</a:t>
            </a:r>
            <a:r>
              <a:rPr lang="en-US" sz="2400" b="1" dirty="0"/>
              <a:t> concrete</a:t>
            </a:r>
            <a:r>
              <a:rPr lang="en-US" sz="2400" dirty="0"/>
              <a:t> </a:t>
            </a:r>
            <a:r>
              <a:rPr lang="en-US" sz="2400" err="1"/>
              <a:t>nelle</a:t>
            </a:r>
            <a:r>
              <a:rPr lang="en-US" sz="2400" dirty="0"/>
              <a:t> prove </a:t>
            </a:r>
            <a:r>
              <a:rPr lang="en-US" sz="2400" err="1"/>
              <a:t>attuali</a:t>
            </a:r>
            <a:r>
              <a:rPr lang="en-US" sz="2400" dirty="0"/>
              <a:t> </a:t>
            </a:r>
            <a:r>
              <a:rPr lang="en-US" sz="2400" err="1"/>
              <a:t>che</a:t>
            </a:r>
            <a:r>
              <a:rPr lang="en-US" sz="2400" dirty="0"/>
              <a:t> </a:t>
            </a:r>
            <a:r>
              <a:rPr lang="en-US" sz="2400" err="1"/>
              <a:t>penalizzano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r>
              <a:rPr lang="en-US" sz="2400" dirty="0"/>
              <a:t> con </a:t>
            </a:r>
            <a:r>
              <a:rPr lang="en-US" sz="2400" err="1"/>
              <a:t>disabilità</a:t>
            </a:r>
            <a:r>
              <a:rPr lang="en-US" sz="2400" dirty="0"/>
              <a:t>/DSA</a:t>
            </a:r>
          </a:p>
          <a:p>
            <a:pPr lvl="1">
              <a:buSzPts val="2800"/>
              <a:buChar char="•"/>
            </a:pPr>
            <a:r>
              <a:rPr lang="en-US" sz="2400" b="1" err="1"/>
              <a:t>Fornire</a:t>
            </a:r>
            <a:r>
              <a:rPr lang="en-US" sz="2400" b="1" dirty="0"/>
              <a:t> </a:t>
            </a:r>
            <a:r>
              <a:rPr lang="en-US" sz="2400" b="1" err="1"/>
              <a:t>soluzioni</a:t>
            </a:r>
            <a:r>
              <a:rPr lang="en-US" sz="2400" b="1" dirty="0"/>
              <a:t> immediate</a:t>
            </a:r>
            <a:r>
              <a:rPr lang="en-US" sz="2400" dirty="0"/>
              <a:t> per </a:t>
            </a:r>
            <a:r>
              <a:rPr lang="en-US" sz="2400" err="1"/>
              <a:t>rendere</a:t>
            </a:r>
            <a:r>
              <a:rPr lang="en-US" sz="2400" dirty="0"/>
              <a:t> </a:t>
            </a:r>
            <a:r>
              <a:rPr lang="en-US" sz="2400" err="1"/>
              <a:t>accessibili</a:t>
            </a:r>
            <a:r>
              <a:rPr lang="en-US" sz="2400" dirty="0"/>
              <a:t>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quesiti</a:t>
            </a:r>
            <a:r>
              <a:rPr lang="en-US" sz="2400" dirty="0"/>
              <a:t> senza </a:t>
            </a:r>
            <a:r>
              <a:rPr lang="en-US" sz="2400" err="1"/>
              <a:t>ridurre</a:t>
            </a:r>
            <a:r>
              <a:rPr lang="en-US" sz="2400" dirty="0"/>
              <a:t> il </a:t>
            </a:r>
            <a:r>
              <a:rPr lang="en-US" sz="2400" err="1"/>
              <a:t>livello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Garantire</a:t>
            </a:r>
            <a:r>
              <a:rPr lang="en-US" sz="2400" b="1" dirty="0"/>
              <a:t> tempi </a:t>
            </a:r>
            <a:r>
              <a:rPr lang="en-US" sz="2400" b="1" err="1"/>
              <a:t>equivalenti</a:t>
            </a:r>
            <a:r>
              <a:rPr lang="en-US" sz="2400" dirty="0"/>
              <a:t> di </a:t>
            </a:r>
            <a:r>
              <a:rPr lang="en-US" sz="2400" err="1"/>
              <a:t>risoluzione</a:t>
            </a:r>
            <a:r>
              <a:rPr lang="en-US" sz="2400" dirty="0"/>
              <a:t> per tutti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Implementare</a:t>
            </a:r>
            <a:r>
              <a:rPr lang="en-US" sz="2400" b="1" dirty="0"/>
              <a:t> </a:t>
            </a:r>
            <a:r>
              <a:rPr lang="en-US" sz="2400" b="1" err="1"/>
              <a:t>linee</a:t>
            </a:r>
            <a:r>
              <a:rPr lang="en-US" sz="2400" b="1" dirty="0"/>
              <a:t> </a:t>
            </a:r>
            <a:r>
              <a:rPr lang="en-US" sz="2400" b="1" err="1"/>
              <a:t>guida</a:t>
            </a:r>
            <a:r>
              <a:rPr lang="en-US" sz="2400" b="1" dirty="0"/>
              <a:t> </a:t>
            </a:r>
            <a:r>
              <a:rPr lang="en-US" sz="2400" b="1" err="1"/>
              <a:t>pratiche</a:t>
            </a:r>
            <a:r>
              <a:rPr lang="en-US" sz="2400" dirty="0"/>
              <a:t> </a:t>
            </a:r>
            <a:r>
              <a:rPr lang="en-US" sz="2400" err="1"/>
              <a:t>applicabili</a:t>
            </a:r>
            <a:r>
              <a:rPr lang="en-US" sz="2400" dirty="0"/>
              <a:t> da subito </a:t>
            </a:r>
            <a:r>
              <a:rPr lang="en-US" sz="2400" err="1"/>
              <a:t>nelle</a:t>
            </a:r>
            <a:r>
              <a:rPr lang="en-US" sz="2400" dirty="0"/>
              <a:t> </a:t>
            </a:r>
            <a:r>
              <a:rPr lang="en-US" sz="2400" err="1"/>
              <a:t>commissioni</a:t>
            </a:r>
            <a:endParaRPr lang="en-US" sz="2400"/>
          </a:p>
          <a:p>
            <a:pPr lvl="1">
              <a:buSzPts val="280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Uso del colore</a:t>
            </a:r>
            <a:endParaRPr lang="en-US" sz="2800"/>
          </a:p>
        </p:txBody>
      </p:sp>
      <p:pic>
        <p:nvPicPr>
          <p:cNvPr id="180" name="Picture 179" descr="Grafico colorato con etichette">
            <a:extLst>
              <a:ext uri="{FF2B5EF4-FFF2-40B4-BE49-F238E27FC236}">
                <a16:creationId xmlns:a16="http://schemas.microsoft.com/office/drawing/2014/main" id="{20B196DF-1732-923D-DBF8-CA0FB5AC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1" r="16770" b="-3"/>
          <a:stretch>
            <a:fillRect/>
          </a:stretch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6059983" y="2533476"/>
            <a:ext cx="2526926" cy="3815013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colore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unico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mezzo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veicolare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informazioni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rispondere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/>
              <a:t>(e.g., </a:t>
            </a:r>
            <a:r>
              <a:rPr lang="en-US" sz="2400" dirty="0" err="1"/>
              <a:t>aiutare</a:t>
            </a:r>
            <a:r>
              <a:rPr lang="en-US" sz="2400" dirty="0"/>
              <a:t> con </a:t>
            </a:r>
            <a:r>
              <a:rPr lang="en-US" sz="2400" dirty="0" err="1"/>
              <a:t>l'uso</a:t>
            </a:r>
            <a:r>
              <a:rPr lang="en-US" sz="2400" dirty="0"/>
              <a:t> di </a:t>
            </a:r>
            <a:r>
              <a:rPr lang="en-US" sz="2400" dirty="0" err="1"/>
              <a:t>simboli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>
          <a:extLst>
            <a:ext uri="{FF2B5EF4-FFF2-40B4-BE49-F238E27FC236}">
              <a16:creationId xmlns:a16="http://schemas.microsoft.com/office/drawing/2014/main" id="{AA1178ED-6FFE-CE8E-78E6-A34F5226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B3BC3A7F-88F3-8F53-E11A-6B26C917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8" y="388640"/>
            <a:ext cx="6741188" cy="4889435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7D65795-AB65-84EE-9B4C-1A6220090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16461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fruibili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Ridurre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brani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Evitare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rimando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tabelle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domande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sul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brano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indicare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preferibilmente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parentesi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(…).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sequenze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più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caratteri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_____ ……. —— 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AFAF5780-340A-9289-88E0-468DC814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F01618DB-D0BF-5B21-49BF-353B257C0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0C8BE5A7-CB3E-9B19-4F62-FA6B1D87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F131EDB-D589-BA1B-B0CE-68F18DE7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68F6697-CB19-5A14-806C-C59A482CD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787D08C-B76D-9095-9563-9E3E33E94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FAD44171-A40B-290C-F8A6-947420C2C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8B773CC-600E-B5CC-DC15-4FEF7492B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>
            <a:extLst>
              <a:ext uri="{FF2B5EF4-FFF2-40B4-BE49-F238E27FC236}">
                <a16:creationId xmlns:a16="http://schemas.microsoft.com/office/drawing/2014/main" id="{A209CCA8-66C7-200A-83B9-B7066EFD6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8" y="634232"/>
            <a:ext cx="3005096" cy="334012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Brani da </a:t>
            </a:r>
            <a:r>
              <a:rPr lang="en-US" sz="4000" err="1">
                <a:solidFill>
                  <a:srgbClr val="FFFFFF"/>
                </a:solidFill>
              </a:rPr>
              <a:t>completare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err="1">
                <a:solidFill>
                  <a:srgbClr val="FFFFFF"/>
                </a:solidFill>
              </a:rPr>
              <a:t>oppure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con </a:t>
            </a:r>
            <a:r>
              <a:rPr lang="en-US" sz="4000" err="1">
                <a:solidFill>
                  <a:srgbClr val="FFFFFF"/>
                </a:solidFill>
              </a:rPr>
              <a:t>porzioni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bilingue</a:t>
            </a:r>
            <a:endParaRPr lang="it-IT" err="1"/>
          </a:p>
        </p:txBody>
      </p:sp>
      <p:sp>
        <p:nvSpPr>
          <p:cNvPr id="184" name="Google Shape;184;p17">
            <a:extLst>
              <a:ext uri="{FF2B5EF4-FFF2-40B4-BE49-F238E27FC236}">
                <a16:creationId xmlns:a16="http://schemas.microsoft.com/office/drawing/2014/main" id="{BCE50F73-5163-D695-65AF-566D8483A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/>
              <a:t>Brani </a:t>
            </a:r>
            <a:r>
              <a:rPr lang="en-US" sz="2400" dirty="0" err="1"/>
              <a:t>lunghi</a:t>
            </a:r>
            <a:r>
              <a:rPr lang="en-US" sz="2400" dirty="0"/>
              <a:t> con </a:t>
            </a:r>
            <a:r>
              <a:rPr lang="en-US" sz="2400" dirty="0" err="1"/>
              <a:t>spazi</a:t>
            </a:r>
            <a:r>
              <a:rPr lang="en-US" sz="2400" dirty="0"/>
              <a:t> da </a:t>
            </a:r>
            <a:r>
              <a:rPr lang="en-US" sz="2400" dirty="0" err="1"/>
              <a:t>riempire</a:t>
            </a:r>
            <a:r>
              <a:rPr lang="en-US" sz="2400" dirty="0"/>
              <a:t> </a:t>
            </a:r>
            <a:endParaRPr lang="it-IT" dirty="0"/>
          </a:p>
          <a:p>
            <a:pPr>
              <a:buNone/>
            </a:pP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fruibili</a:t>
            </a:r>
            <a:r>
              <a:rPr lang="en-US" sz="2400" dirty="0"/>
              <a:t> con </a:t>
            </a:r>
            <a:r>
              <a:rPr lang="en-US" sz="2400" dirty="0" err="1"/>
              <a:t>difficoltà</a:t>
            </a:r>
            <a:r>
              <a:rPr lang="en-US" sz="2400" dirty="0"/>
              <a:t>:</a:t>
            </a:r>
            <a:endParaRPr lang="it-IT" dirty="0"/>
          </a:p>
          <a:p>
            <a:pPr marL="285750" indent="-285750"/>
            <a:r>
              <a:rPr lang="en-US" sz="2400" b="1" dirty="0" err="1"/>
              <a:t>Limitare</a:t>
            </a:r>
            <a:r>
              <a:rPr lang="en-US" sz="2400" b="1" dirty="0"/>
              <a:t> </a:t>
            </a:r>
            <a:r>
              <a:rPr lang="en-US" sz="2400" b="1" dirty="0" err="1"/>
              <a:t>spazi</a:t>
            </a:r>
            <a:r>
              <a:rPr lang="en-US" sz="2400" b="1" dirty="0"/>
              <a:t> </a:t>
            </a:r>
            <a:r>
              <a:rPr lang="en-US" sz="2400" b="1" dirty="0" err="1"/>
              <a:t>vuoti</a:t>
            </a:r>
            <a:r>
              <a:rPr lang="en-US" sz="2400" dirty="0"/>
              <a:t>: </a:t>
            </a:r>
            <a:r>
              <a:rPr lang="en-US" sz="2400" dirty="0" err="1"/>
              <a:t>massimo</a:t>
            </a:r>
            <a:r>
              <a:rPr lang="en-US" sz="2400" dirty="0"/>
              <a:t> 3 per </a:t>
            </a:r>
            <a:r>
              <a:rPr lang="en-US" sz="2400" dirty="0" err="1"/>
              <a:t>quesito</a:t>
            </a:r>
            <a:endParaRPr lang="en-US"/>
          </a:p>
          <a:p>
            <a:pPr marL="285750" indent="-285750"/>
            <a:r>
              <a:rPr lang="en-US" sz="2400" b="1" dirty="0" err="1"/>
              <a:t>Evitare</a:t>
            </a:r>
            <a:r>
              <a:rPr lang="en-US" sz="2400" b="1" dirty="0"/>
              <a:t> </a:t>
            </a:r>
            <a:r>
              <a:rPr lang="en-US" sz="2400" b="1" dirty="0" err="1"/>
              <a:t>rimandi</a:t>
            </a:r>
            <a:r>
              <a:rPr lang="en-US" sz="2400" b="1" dirty="0"/>
              <a:t> </a:t>
            </a:r>
            <a:r>
              <a:rPr lang="en-US" sz="2400" b="1" dirty="0" err="1"/>
              <a:t>esterni</a:t>
            </a:r>
            <a:r>
              <a:rPr lang="en-US" sz="2400" dirty="0"/>
              <a:t>: prima </a:t>
            </a:r>
            <a:r>
              <a:rPr lang="en-US" sz="2400" dirty="0" err="1"/>
              <a:t>inserire</a:t>
            </a:r>
            <a:r>
              <a:rPr lang="en-US" sz="2400" dirty="0"/>
              <a:t> le </a:t>
            </a:r>
            <a:r>
              <a:rPr lang="en-US" sz="2400" dirty="0" err="1"/>
              <a:t>risposte</a:t>
            </a:r>
            <a:r>
              <a:rPr lang="en-US" sz="2400" dirty="0"/>
              <a:t>, poi il testo da </a:t>
            </a:r>
            <a:r>
              <a:rPr lang="en-US" sz="2400" dirty="0" err="1"/>
              <a:t>completare</a:t>
            </a:r>
            <a:r>
              <a:rPr lang="en-US" sz="2400" dirty="0"/>
              <a:t> (</a:t>
            </a:r>
            <a:r>
              <a:rPr lang="en-US" sz="2400" dirty="0" err="1"/>
              <a:t>carico</a:t>
            </a:r>
            <a:r>
              <a:rPr lang="en-US" sz="2400" dirty="0"/>
              <a:t> </a:t>
            </a:r>
            <a:r>
              <a:rPr lang="en-US" sz="2400" dirty="0" err="1"/>
              <a:t>cognitivo</a:t>
            </a:r>
            <a:r>
              <a:rPr lang="en-US" sz="2400" dirty="0"/>
              <a:t>) </a:t>
            </a:r>
          </a:p>
          <a:p>
            <a:pPr marL="285750" indent="-285750"/>
            <a:r>
              <a:rPr lang="en-US" sz="2400" b="1" dirty="0" err="1"/>
              <a:t>Separare</a:t>
            </a:r>
            <a:r>
              <a:rPr lang="en-US" sz="2400" b="1" dirty="0"/>
              <a:t> le lingue</a:t>
            </a:r>
            <a:r>
              <a:rPr lang="en-US" sz="2400" dirty="0"/>
              <a:t>: </a:t>
            </a:r>
            <a:r>
              <a:rPr lang="en-US" sz="2400" dirty="0" err="1"/>
              <a:t>indicatori</a:t>
            </a:r>
            <a:r>
              <a:rPr lang="en-US" sz="2400" dirty="0"/>
              <a:t> </a:t>
            </a:r>
            <a:r>
              <a:rPr lang="en-US" sz="2400" dirty="0" err="1"/>
              <a:t>chiari</a:t>
            </a:r>
            <a:r>
              <a:rPr lang="en-US" sz="2400" dirty="0"/>
              <a:t> "Inglese:" / "Italiano:"</a:t>
            </a:r>
            <a:endParaRPr lang="en-US"/>
          </a:p>
          <a:p>
            <a:pPr marL="285750" indent="-285750"/>
            <a:r>
              <a:rPr lang="en-US" sz="2400" b="1" dirty="0" err="1"/>
              <a:t>Usare</a:t>
            </a:r>
            <a:r>
              <a:rPr lang="en-US" sz="2400" b="1" dirty="0"/>
              <a:t> </a:t>
            </a:r>
            <a:r>
              <a:rPr lang="en-US" sz="2400" b="1" dirty="0" err="1"/>
              <a:t>notazione</a:t>
            </a:r>
            <a:r>
              <a:rPr lang="en-US" sz="2400" b="1" dirty="0"/>
              <a:t> standard</a:t>
            </a:r>
            <a:r>
              <a:rPr lang="en-US" sz="2400" dirty="0"/>
              <a:t>: (…) </a:t>
            </a:r>
            <a:r>
              <a:rPr lang="en-US" sz="2400" dirty="0" err="1"/>
              <a:t>invece</a:t>
            </a:r>
            <a:r>
              <a:rPr lang="en-US" sz="2400" dirty="0"/>
              <a:t> di _____ o ——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00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26352" y="1368596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Sigle,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acronimi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abbreviazioni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fantasia</a:t>
            </a:r>
            <a:endParaRPr lang="it-IT"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Sigle, </a:t>
            </a:r>
            <a:r>
              <a:rPr lang="en-US" sz="2400" dirty="0" err="1"/>
              <a:t>acronimi</a:t>
            </a:r>
            <a:r>
              <a:rPr lang="en-US" sz="2400" dirty="0"/>
              <a:t>, </a:t>
            </a:r>
            <a:r>
              <a:rPr lang="en-US" sz="2400" dirty="0" err="1"/>
              <a:t>abbreviazioni</a:t>
            </a:r>
            <a:r>
              <a:rPr lang="en-US" sz="2400" dirty="0"/>
              <a:t> e </a:t>
            </a:r>
            <a:r>
              <a:rPr lang="en-US" sz="2400" dirty="0" err="1"/>
              <a:t>nomi</a:t>
            </a:r>
            <a:r>
              <a:rPr lang="en-US" sz="2400" dirty="0"/>
              <a:t> di fantasia </a:t>
            </a:r>
            <a:r>
              <a:rPr lang="en-US" sz="2400" dirty="0" err="1"/>
              <a:t>potrebbero</a:t>
            </a:r>
            <a:r>
              <a:rPr lang="en-US" sz="2400" dirty="0"/>
              <a:t> </a:t>
            </a:r>
            <a:r>
              <a:rPr lang="en-US" sz="2400" dirty="0" err="1"/>
              <a:t>risultare</a:t>
            </a:r>
            <a:r>
              <a:rPr lang="en-US" sz="2400" dirty="0"/>
              <a:t> </a:t>
            </a:r>
            <a:r>
              <a:rPr lang="en-US" sz="2400" dirty="0" err="1"/>
              <a:t>incomprensibili</a:t>
            </a:r>
            <a:r>
              <a:rPr lang="en-US" sz="2400" dirty="0"/>
              <a:t> se </a:t>
            </a:r>
            <a:r>
              <a:rPr lang="en-US" sz="2400" dirty="0" err="1"/>
              <a:t>letti</a:t>
            </a:r>
            <a:r>
              <a:rPr lang="en-US" sz="2400" dirty="0"/>
              <a:t> da un </a:t>
            </a:r>
            <a:r>
              <a:rPr lang="en-US" sz="2400" dirty="0" err="1"/>
              <a:t>sintetizzatore</a:t>
            </a:r>
            <a:r>
              <a:rPr lang="en-US" sz="2400" dirty="0"/>
              <a:t> </a:t>
            </a:r>
            <a:r>
              <a:rPr lang="en-US" sz="2400" dirty="0" err="1"/>
              <a:t>vocale</a:t>
            </a:r>
            <a:r>
              <a:rPr lang="en-US" sz="2400" dirty="0"/>
              <a:t>: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Scrivere</a:t>
            </a:r>
            <a:r>
              <a:rPr lang="en-US" sz="2400" dirty="0"/>
              <a:t> in forma </a:t>
            </a:r>
            <a:r>
              <a:rPr lang="en-US" sz="2400" dirty="0" err="1"/>
              <a:t>estesa</a:t>
            </a:r>
            <a:r>
              <a:rPr lang="en-US" sz="2400" dirty="0"/>
              <a:t> la sigla, </a:t>
            </a:r>
            <a:r>
              <a:rPr lang="en-US" sz="2400" dirty="0" err="1"/>
              <a:t>l’acronimo</a:t>
            </a:r>
            <a:r>
              <a:rPr lang="en-US" sz="2400" dirty="0"/>
              <a:t> o </a:t>
            </a:r>
            <a:r>
              <a:rPr lang="en-US" sz="2400" dirty="0" err="1"/>
              <a:t>l’abbreviazione</a:t>
            </a:r>
            <a:r>
              <a:rPr lang="en-US" sz="2400" dirty="0"/>
              <a:t> </a:t>
            </a:r>
            <a:r>
              <a:rPr lang="en-US" sz="2400" dirty="0" err="1"/>
              <a:t>almeno</a:t>
            </a:r>
            <a:r>
              <a:rPr lang="en-US" sz="2400" dirty="0"/>
              <a:t> la prima volta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appare</a:t>
            </a:r>
            <a:r>
              <a:rPr lang="en-US" sz="2400" dirty="0"/>
              <a:t> in un </a:t>
            </a:r>
            <a:r>
              <a:rPr lang="en-US" sz="2400" dirty="0" err="1"/>
              <a:t>quesito</a:t>
            </a:r>
            <a:r>
              <a:rPr lang="en-US" sz="2400" dirty="0"/>
              <a:t> (ad es. ROE Return On Equity)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Prima di </a:t>
            </a:r>
            <a:r>
              <a:rPr lang="en-US" sz="2400" err="1"/>
              <a:t>inserire</a:t>
            </a:r>
            <a:r>
              <a:rPr lang="en-US" sz="2400" dirty="0"/>
              <a:t> un </a:t>
            </a:r>
            <a:r>
              <a:rPr lang="en-US" sz="2400" err="1"/>
              <a:t>nome</a:t>
            </a:r>
            <a:r>
              <a:rPr lang="en-US" sz="2400" dirty="0"/>
              <a:t> di fantasia in un </a:t>
            </a:r>
            <a:r>
              <a:rPr lang="en-US" sz="2400" err="1"/>
              <a:t>quesito</a:t>
            </a:r>
            <a:r>
              <a:rPr lang="en-US" sz="2400" dirty="0"/>
              <a:t>, </a:t>
            </a:r>
            <a:r>
              <a:rPr lang="en-US" sz="2400" err="1"/>
              <a:t>provare</a:t>
            </a:r>
            <a:r>
              <a:rPr lang="en-US" sz="2400" dirty="0"/>
              <a:t> ad </a:t>
            </a:r>
            <a:r>
              <a:rPr lang="en-US" sz="2400" err="1"/>
              <a:t>ascoltare</a:t>
            </a:r>
            <a:r>
              <a:rPr lang="en-US" sz="2400" dirty="0"/>
              <a:t> come </a:t>
            </a:r>
            <a:r>
              <a:rPr lang="en-US" sz="2400" err="1"/>
              <a:t>viene</a:t>
            </a:r>
            <a:r>
              <a:rPr lang="en-US" sz="2400" dirty="0"/>
              <a:t> </a:t>
            </a:r>
            <a:r>
              <a:rPr lang="en-US" sz="2400" err="1"/>
              <a:t>letto</a:t>
            </a:r>
            <a:r>
              <a:rPr lang="en-US" sz="2400" dirty="0"/>
              <a:t> da un </a:t>
            </a:r>
            <a:r>
              <a:rPr lang="en-US" sz="2400" err="1"/>
              <a:t>lettore</a:t>
            </a:r>
            <a:r>
              <a:rPr lang="en-US" sz="2400" dirty="0"/>
              <a:t> </a:t>
            </a:r>
            <a:r>
              <a:rPr lang="en-US" sz="2400" err="1"/>
              <a:t>vocale</a:t>
            </a:r>
            <a:r>
              <a:rPr lang="en-US" sz="2400" dirty="0"/>
              <a:t>. </a:t>
            </a:r>
          </a:p>
          <a:p>
            <a:pPr marL="457200" lvl="1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/>
              <a:t>Ad </a:t>
            </a:r>
            <a:r>
              <a:rPr lang="en-US" sz="2400" dirty="0" err="1"/>
              <a:t>esempio</a:t>
            </a:r>
            <a:r>
              <a:rPr lang="en-US" sz="2400" dirty="0"/>
              <a:t> </a:t>
            </a:r>
            <a:r>
              <a:rPr lang="en-US" sz="2400" u="sng" dirty="0">
                <a:hlinkClick r:id="rId3"/>
              </a:rPr>
              <a:t>l’assistente vocale in Windows</a:t>
            </a:r>
            <a:endParaRPr 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EB2496C2-629E-E39B-83D1-5B86B4A10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8CB81F3-DE5B-85C6-EA2F-3B3B4D36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9" y="492952"/>
            <a:ext cx="8458200" cy="5011483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232BEB8-A40C-2BE9-DBEC-B5E840A0D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acronimi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0666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Sequenze alfanumeriche da decifrare</a:t>
            </a:r>
            <a:endParaRPr lang="en-US" sz="2700">
              <a:solidFill>
                <a:srgbClr val="FFFFFF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Alcuni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decifrazione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alfanumerica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creano</a:t>
            </a:r>
            <a:r>
              <a:rPr lang="en-US" sz="2400" dirty="0"/>
              <a:t>:</a:t>
            </a:r>
            <a:endParaRPr lang="it-IT" dirty="0"/>
          </a:p>
          <a:p>
            <a:pPr marL="342900" lvl="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Molta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confusione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in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candidate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candidati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disabilità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34290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Tempo </a:t>
            </a:r>
            <a:r>
              <a:rPr lang="en-US" sz="2400" dirty="0" err="1"/>
              <a:t>necessario</a:t>
            </a:r>
            <a:r>
              <a:rPr lang="en-US" sz="2400" dirty="0"/>
              <a:t> </a:t>
            </a:r>
            <a:r>
              <a:rPr lang="en-US" sz="2400" dirty="0" err="1"/>
              <a:t>aggiuntivo</a:t>
            </a:r>
            <a:r>
              <a:rPr lang="en-US" sz="2400" dirty="0"/>
              <a:t> </a:t>
            </a:r>
            <a:r>
              <a:rPr lang="en-US" sz="2400" dirty="0" err="1"/>
              <a:t>richiesto</a:t>
            </a:r>
            <a:r>
              <a:rPr lang="en-US" sz="2400" dirty="0"/>
              <a:t> per la </a:t>
            </a:r>
            <a:r>
              <a:rPr lang="en-US" sz="2400" dirty="0" err="1"/>
              <a:t>comprensione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domande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41517FE5-9ECF-F88F-DBC2-733D1960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2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E7C1F44-13DF-8CB6-D06D-8D5A4530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1" y="365986"/>
            <a:ext cx="7984418" cy="5032552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4FAC7534-2B64-75AC-41D3-957118088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alfanumeriche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05116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(1)</a:t>
            </a:r>
            <a:endParaRPr lang="en-US" sz="3850"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rappresentano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barriera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prova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Dove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predisporre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risoluzione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ad alto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elementi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ben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visibili</a:t>
            </a:r>
            <a:endParaRPr lang="en-US" sz="240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6" name="Graphic 205" descr="Immagini">
            <a:extLst>
              <a:ext uri="{FF2B5EF4-FFF2-40B4-BE49-F238E27FC236}">
                <a16:creationId xmlns:a16="http://schemas.microsoft.com/office/drawing/2014/main" id="{78CD499F-03D8-C46F-5E55-B0B4F52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852544" y="308454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(2)</a:t>
            </a:r>
            <a:endParaRPr lang="en-US" sz="3850"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1"/>
          </p:nvPr>
        </p:nvSpPr>
        <p:spPr>
          <a:xfrm>
            <a:off x="-486" y="2085808"/>
            <a:ext cx="6134763" cy="38237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Se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fondamentale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sintetica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 u="sng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Non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complemento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dell’esposizione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/>
          </a:p>
          <a:p>
            <a:pPr marL="1200150" lvl="2" indent="-28575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/>
              <a:buChar char="§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Marcare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l’immagine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decorativa</a:t>
            </a:r>
            <a:endParaRPr lang="en-US" sz="20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risposta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2" name="Graphic 211" descr="Immagini">
            <a:extLst>
              <a:ext uri="{FF2B5EF4-FFF2-40B4-BE49-F238E27FC236}">
                <a16:creationId xmlns:a16="http://schemas.microsoft.com/office/drawing/2014/main" id="{74C6FEEA-3D7B-7490-40AF-8493FB4A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87915F6F-82B3-BAC4-4DC2-52304A1B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AA2439AA-BD7A-A463-8850-9F35EB316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648684C1-8AF2-BD15-9E80-30FF3523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B407EE6F-B607-9F44-2BB9-60602F4B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DA162857-D969-F8EB-A801-8E17A016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078FE058-6964-349A-F398-3DB54A03E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4A52C12-0EEB-C498-2EA5-28C773D96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C156A4D5-9525-F7A0-5BC7-C0FF39CAC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0DE9EED0-EC4B-ADD5-A9C5-F2525BE07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(2)</a:t>
            </a:r>
            <a:endParaRPr lang="it-IT" dirty="0" err="1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A955571-6FE0-6DEC-E622-CE567E2EC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b="1" dirty="0" err="1"/>
              <a:t>Situazione</a:t>
            </a:r>
            <a:r>
              <a:rPr lang="en-US" sz="2400" b="1" dirty="0"/>
              <a:t> </a:t>
            </a:r>
            <a:r>
              <a:rPr lang="en-US" sz="2400" b="1" dirty="0" err="1"/>
              <a:t>attuale</a:t>
            </a:r>
            <a:r>
              <a:rPr lang="en-US" sz="2400" b="1" dirty="0"/>
              <a:t>:</a:t>
            </a:r>
            <a:endParaRPr lang="it-IT" dirty="0"/>
          </a:p>
          <a:p>
            <a:pPr marL="285750" indent="-285750"/>
            <a:r>
              <a:rPr lang="en-US" sz="2400" dirty="0"/>
              <a:t>15-20% </a:t>
            </a:r>
            <a:r>
              <a:rPr lang="en-US" sz="2400" dirty="0" err="1"/>
              <a:t>candidati</a:t>
            </a:r>
            <a:r>
              <a:rPr lang="en-US" sz="2400" dirty="0"/>
              <a:t> </a:t>
            </a:r>
            <a:r>
              <a:rPr lang="en-US" sz="2400" dirty="0" err="1"/>
              <a:t>usa</a:t>
            </a:r>
            <a:r>
              <a:rPr lang="en-US" sz="2400" dirty="0"/>
              <a:t> </a:t>
            </a:r>
            <a:r>
              <a:rPr lang="en-US" sz="2400" dirty="0" err="1"/>
              <a:t>tecnologie</a:t>
            </a:r>
            <a:r>
              <a:rPr lang="en-US" sz="2400" dirty="0"/>
              <a:t> assistive</a:t>
            </a:r>
            <a:endParaRPr lang="en-US" dirty="0"/>
          </a:p>
          <a:p>
            <a:pPr marL="285750" indent="-285750"/>
            <a:r>
              <a:rPr lang="en-US" sz="2400" dirty="0"/>
              <a:t>Tempo </a:t>
            </a:r>
            <a:r>
              <a:rPr lang="en-US" sz="2400" err="1"/>
              <a:t>lettura</a:t>
            </a:r>
            <a:r>
              <a:rPr lang="en-US" sz="2400" dirty="0"/>
              <a:t>: 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200" dirty="0"/>
              <a:t>Screen reader 150 parole al </a:t>
            </a:r>
            <a:r>
              <a:rPr lang="en-US" sz="2200" dirty="0" err="1"/>
              <a:t>minuto</a:t>
            </a:r>
            <a:r>
              <a:rPr lang="en-US" sz="2200" dirty="0"/>
              <a:t> 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200" dirty="0" err="1"/>
              <a:t>Visivo</a:t>
            </a:r>
            <a:r>
              <a:rPr lang="en-US" sz="2200" dirty="0"/>
              <a:t> 250+ parole al </a:t>
            </a:r>
            <a:r>
              <a:rPr lang="en-US" sz="2200" dirty="0" err="1"/>
              <a:t>minuto</a:t>
            </a:r>
            <a:endParaRPr lang="en-US" sz="2200"/>
          </a:p>
          <a:p>
            <a:pPr marL="285750" indent="-285750"/>
            <a:r>
              <a:rPr lang="en-US" sz="2400" b="1" dirty="0" err="1"/>
              <a:t>Esempio</a:t>
            </a:r>
            <a:r>
              <a:rPr lang="en-US" sz="2400" b="1" dirty="0"/>
              <a:t> </a:t>
            </a:r>
            <a:r>
              <a:rPr lang="en-US" sz="2400" b="1" dirty="0" err="1"/>
              <a:t>pratico</a:t>
            </a:r>
            <a:r>
              <a:rPr lang="en-US" sz="2400" dirty="0"/>
              <a:t>: Un </a:t>
            </a:r>
            <a:r>
              <a:rPr lang="en-US" sz="2400" dirty="0" err="1"/>
              <a:t>quesito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richiede</a:t>
            </a:r>
            <a:r>
              <a:rPr lang="en-US" sz="2400" dirty="0"/>
              <a:t> 2 </a:t>
            </a:r>
            <a:r>
              <a:rPr lang="en-US" sz="2400" dirty="0" err="1"/>
              <a:t>minuti</a:t>
            </a:r>
            <a:r>
              <a:rPr lang="en-US" sz="2400" dirty="0"/>
              <a:t> a </a:t>
            </a:r>
            <a:r>
              <a:rPr lang="en-US" sz="2400" dirty="0" err="1"/>
              <a:t>candidato</a:t>
            </a:r>
            <a:r>
              <a:rPr lang="en-US" sz="2400" dirty="0"/>
              <a:t> </a:t>
            </a:r>
            <a:r>
              <a:rPr lang="en-US" sz="2400" dirty="0" err="1"/>
              <a:t>normovedente</a:t>
            </a:r>
            <a:r>
              <a:rPr lang="en-US" sz="2400" dirty="0"/>
              <a:t> → 3,5 </a:t>
            </a:r>
            <a:r>
              <a:rPr lang="en-US" sz="2400" dirty="0" err="1"/>
              <a:t>minuti</a:t>
            </a:r>
            <a:r>
              <a:rPr lang="en-US" sz="2400" dirty="0"/>
              <a:t> con screen reader</a:t>
            </a:r>
            <a:endParaRPr lang="en-US" dirty="0"/>
          </a:p>
          <a:p>
            <a:pPr marL="285750" indent="-28575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96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CBD08253-1CFC-19E4-BA15-2B7BBC74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25E56C1B-D388-B2CB-2A13-4A5F102A4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Esempio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testo alternativo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 Word </a:t>
            </a:r>
          </a:p>
        </p:txBody>
      </p:sp>
      <p:pic>
        <p:nvPicPr>
          <p:cNvPr id="10" name="Immagine 9" descr="https://filestore.community.support.microsoft.com/api/images/327fb4ea-a0e9-425d-94e9-5795982a1bca">
            <a:extLst>
              <a:ext uri="{FF2B5EF4-FFF2-40B4-BE49-F238E27FC236}">
                <a16:creationId xmlns:a16="http://schemas.microsoft.com/office/drawing/2014/main" id="{30F9CCD5-B25D-0CF2-723B-90878F98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13" y="192181"/>
            <a:ext cx="6957173" cy="49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2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37892120-697A-68EF-F0A7-28B2D30F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3BCDC22E-506A-7FCB-E506-06A71D71A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Esempio testo alternativo immagine in PowerPoint</a:t>
            </a:r>
          </a:p>
        </p:txBody>
      </p:sp>
      <p:pic>
        <p:nvPicPr>
          <p:cNvPr id="2" name="Immagine 1" descr="https://i.insider.com/5f0f2726aee6a854693d6e16?width=800&amp;format=jpeg&amp;auto=webp">
            <a:extLst>
              <a:ext uri="{FF2B5EF4-FFF2-40B4-BE49-F238E27FC236}">
                <a16:creationId xmlns:a16="http://schemas.microsoft.com/office/drawing/2014/main" id="{B11519B1-1A9E-77E7-8D4A-5D8582F9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2" y="390832"/>
            <a:ext cx="803398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9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BEC7DFDC-3359-04E2-CC8D-D45371B2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BA5CC-5D9A-B01C-E71F-E7665B5A9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74FD2-BF48-0BD6-8735-CB5BE558E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F9DFA-794F-E84C-04DC-81C010491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5DF370-E02A-AE64-AF39-7056B3F30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3E3D264-1941-A98B-C153-93BE1A77D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(1)</a:t>
            </a:r>
          </a:p>
        </p:txBody>
      </p:sp>
      <p:pic>
        <p:nvPicPr>
          <p:cNvPr id="4" name="Immagine 3" descr="Immagine che contiene testo, schermata, software, Icona del computer&#10;&#10;Il contenuto generato dall&amp;#39;IA potrebbe non essere corretto.">
            <a:extLst>
              <a:ext uri="{FF2B5EF4-FFF2-40B4-BE49-F238E27FC236}">
                <a16:creationId xmlns:a16="http://schemas.microsoft.com/office/drawing/2014/main" id="{E8ED6EDC-72EF-B7E6-15F9-0A36FDF0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68941"/>
            <a:ext cx="5002308" cy="2084295"/>
          </a:xfrm>
          <a:prstGeom prst="rect">
            <a:avLst/>
          </a:prstGeom>
        </p:spPr>
      </p:pic>
      <p:pic>
        <p:nvPicPr>
          <p:cNvPr id="5" name="Immagine 4" descr="Immagine che contiene testo, schermata, Carattere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527AEF6D-AD9D-E860-B48B-B8F827A0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46" y="2547525"/>
            <a:ext cx="6629401" cy="31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A5245547-24E1-323D-5BE6-7AFC421E0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357F3F-80C5-A51A-0BA4-9FA875F1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8D5477-5580-354E-651F-C9202A2DB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4612A-947A-2AED-5647-02309EDBA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94950D-8D3F-680C-AFA1-E1912BC1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375039A-6860-A3FE-D544-0E3A0F421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(2)</a:t>
            </a:r>
          </a:p>
        </p:txBody>
      </p:sp>
      <p:pic>
        <p:nvPicPr>
          <p:cNvPr id="2" name="Immagine 1" descr="Immagine che contiene testo, schermata, numer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2597879C-A809-D000-EDAA-CD6E1907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75" y="612402"/>
            <a:ext cx="4136652" cy="48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8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571350" y="41850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matematica (1)</a:t>
            </a:r>
            <a:endParaRPr lang="en-US" sz="3500"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121257" y="2470244"/>
            <a:ext cx="5007433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brevi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liberamente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numeri con segno 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lettere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parole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matrici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frazioni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annidate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  <a:endParaRPr lang="en-US" sz="2400"/>
          </a:p>
        </p:txBody>
      </p:sp>
      <p:pic>
        <p:nvPicPr>
          <p:cNvPr id="216" name="Picture 215" descr="Formule scritte su un lavagna">
            <a:extLst>
              <a:ext uri="{FF2B5EF4-FFF2-40B4-BE49-F238E27FC236}">
                <a16:creationId xmlns:a16="http://schemas.microsoft.com/office/drawing/2014/main" id="{7E2DE035-0C1D-662E-10A8-80C199A1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</a:t>
            </a:r>
            <a:r>
              <a:rPr lang="en-US" sz="3500"/>
              <a:t>matematica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3500"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-9033" y="2482088"/>
            <a:ext cx="4581030" cy="3757991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endParaRPr lang="en-US" sz="2400" dirty="0" err="1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ambigua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endParaRPr lang="en-US" sz="2400" dirty="0" err="1"/>
          </a:p>
        </p:txBody>
      </p:sp>
      <p:pic>
        <p:nvPicPr>
          <p:cNvPr id="222" name="Picture 221" descr="Formule scritte su un lavagna">
            <a:extLst>
              <a:ext uri="{FF2B5EF4-FFF2-40B4-BE49-F238E27FC236}">
                <a16:creationId xmlns:a16="http://schemas.microsoft.com/office/drawing/2014/main" id="{489FF514-71CD-4023-7B85-C066CF05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EF7810A2-37F2-F0B8-9890-C9BEFAE2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AC275D5A-2D28-595E-A2FF-A60F3C1C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55" y="291028"/>
            <a:ext cx="6124686" cy="5208542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47E5011-2059-F8E1-FF51-326DBBA78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formule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518518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Notazioni chimiche</a:t>
            </a:r>
            <a:endParaRPr lang="en-US" sz="3500"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chimica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brute come testo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aggiungere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</p:txBody>
      </p:sp>
      <p:pic>
        <p:nvPicPr>
          <p:cNvPr id="228" name="Picture 227" descr="Formule scritte su un lavagna">
            <a:extLst>
              <a:ext uri="{FF2B5EF4-FFF2-40B4-BE49-F238E27FC236}">
                <a16:creationId xmlns:a16="http://schemas.microsoft.com/office/drawing/2014/main" id="{10842ABD-D332-FA99-C0F5-C902B390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E5F4604E-2DEB-445B-CB65-A5D05F15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15ADC093-B940-5D2E-AAA6-2562C784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8" y="276478"/>
            <a:ext cx="8108577" cy="4986640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D91F65A1-F1FB-CD47-B7AA-609E3A1F8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chimiche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</a:p>
        </p:txBody>
      </p:sp>
    </p:spTree>
    <p:extLst>
      <p:ext uri="{BB962C8B-B14F-4D97-AF65-F5344CB8AC3E}">
        <p14:creationId xmlns:p14="http://schemas.microsoft.com/office/powerpoint/2010/main" val="1046932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04C07-A195-EBFF-F43B-722750EE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Raccomandazioni per discipline</a:t>
            </a:r>
          </a:p>
        </p:txBody>
      </p:sp>
      <p:pic>
        <p:nvPicPr>
          <p:cNvPr id="7" name="Graphic 6" descr="Segno di spunta">
            <a:extLst>
              <a:ext uri="{FF2B5EF4-FFF2-40B4-BE49-F238E27FC236}">
                <a16:creationId xmlns:a16="http://schemas.microsoft.com/office/drawing/2014/main" id="{2F20C3BE-4AA4-D051-B25C-AEFAD7B5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7175" y="390832"/>
            <a:ext cx="4519114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51619EE-4CD6-53E8-BFD5-42792ABD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E1234F33-660D-FD88-0DA8-1DAB04482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r>
              <a:rPr lang="en-US" sz="3500"/>
              <a:t>Test – La prova è accessibile?</a:t>
            </a:r>
            <a:endParaRPr lang="it-IT" sz="3500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9FC5F0C3-D0F5-E90E-4EA6-E18F9682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548" y="2731355"/>
            <a:ext cx="4065562" cy="361314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2000" dirty="0"/>
              <a:t>✅ Test </a:t>
            </a:r>
            <a:r>
              <a:rPr lang="en-US" sz="2000" err="1"/>
              <a:t>immediati</a:t>
            </a:r>
            <a:r>
              <a:rPr lang="en-US" sz="2000" dirty="0"/>
              <a:t>:</a:t>
            </a:r>
            <a:endParaRPr lang="it-IT" sz="200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1. </a:t>
            </a:r>
            <a:r>
              <a:rPr lang="en-US" sz="2000" err="1"/>
              <a:t>Riuscite</a:t>
            </a:r>
            <a:r>
              <a:rPr lang="en-US" sz="2000" dirty="0"/>
              <a:t> a </a:t>
            </a:r>
            <a:r>
              <a:rPr lang="en-US" sz="2000" err="1"/>
              <a:t>leggere</a:t>
            </a:r>
            <a:r>
              <a:rPr lang="en-US" sz="2000" dirty="0"/>
              <a:t> </a:t>
            </a:r>
            <a:r>
              <a:rPr lang="en-US" sz="2000" err="1"/>
              <a:t>tutto</a:t>
            </a:r>
            <a:r>
              <a:rPr lang="en-US" sz="2000" dirty="0"/>
              <a:t> senza </a:t>
            </a:r>
            <a:r>
              <a:rPr lang="en-US" sz="2000" err="1"/>
              <a:t>colori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2. Le </a:t>
            </a:r>
            <a:r>
              <a:rPr lang="en-US" sz="2000" err="1"/>
              <a:t>immagini</a:t>
            </a:r>
            <a:r>
              <a:rPr lang="en-US" sz="2000" dirty="0"/>
              <a:t> </a:t>
            </a:r>
            <a:r>
              <a:rPr lang="en-US" sz="2000" err="1"/>
              <a:t>hanno</a:t>
            </a:r>
            <a:r>
              <a:rPr lang="en-US" sz="2000" dirty="0"/>
              <a:t> alternative </a:t>
            </a:r>
            <a:r>
              <a:rPr lang="en-US" sz="2000" err="1"/>
              <a:t>testuali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3. Ci </a:t>
            </a:r>
            <a:r>
              <a:rPr lang="en-US" sz="2000" err="1"/>
              <a:t>sono</a:t>
            </a:r>
            <a:r>
              <a:rPr lang="en-US" sz="2000" dirty="0"/>
              <a:t> </a:t>
            </a:r>
            <a:r>
              <a:rPr lang="en-US" sz="2000" err="1"/>
              <a:t>più</a:t>
            </a:r>
            <a:r>
              <a:rPr lang="en-US" sz="2000" dirty="0"/>
              <a:t> di 3 </a:t>
            </a:r>
            <a:r>
              <a:rPr lang="en-US" sz="2000" err="1"/>
              <a:t>spazi</a:t>
            </a:r>
            <a:r>
              <a:rPr lang="en-US" sz="2000" dirty="0"/>
              <a:t> </a:t>
            </a:r>
            <a:r>
              <a:rPr lang="en-US" sz="2000" err="1"/>
              <a:t>vuoti</a:t>
            </a:r>
            <a:r>
              <a:rPr lang="en-US" sz="2000" dirty="0"/>
              <a:t> per </a:t>
            </a:r>
            <a:r>
              <a:rPr lang="en-US" sz="2000" err="1"/>
              <a:t>quesito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4. Font </a:t>
            </a:r>
            <a:r>
              <a:rPr lang="en-US" sz="2000" err="1"/>
              <a:t>utilizzato</a:t>
            </a:r>
            <a:r>
              <a:rPr lang="en-US" sz="2000" dirty="0"/>
              <a:t>: Arial/Verdana min 18pt?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err="1"/>
              <a:t>Vediamo</a:t>
            </a:r>
            <a:r>
              <a:rPr lang="en-US" sz="2000" dirty="0"/>
              <a:t> un po' di </a:t>
            </a:r>
            <a:r>
              <a:rPr lang="en-US" sz="2000" dirty="0" err="1"/>
              <a:t>esempi</a:t>
            </a:r>
            <a:r>
              <a:rPr lang="en-US" sz="2000" dirty="0"/>
              <a:t>...</a:t>
            </a:r>
          </a:p>
        </p:txBody>
      </p:sp>
      <p:pic>
        <p:nvPicPr>
          <p:cNvPr id="105" name="Picture 104" descr="Matita e foglio delle risposte">
            <a:extLst>
              <a:ext uri="{FF2B5EF4-FFF2-40B4-BE49-F238E27FC236}">
                <a16:creationId xmlns:a16="http://schemas.microsoft.com/office/drawing/2014/main" id="{9AB4C45D-C478-3239-04F1-02541632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198" r="-1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4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DAF3D-BF38-8F9E-30BB-F5CF7C52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Medicina e </a:t>
            </a:r>
            <a:r>
              <a:rPr lang="en-US" sz="2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chirurgia</a:t>
            </a: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2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Odontoiatria</a:t>
            </a:r>
            <a:endParaRPr lang="en-US" sz="22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CE01453-C159-9458-5DE9-772D19B4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260447"/>
            <a:ext cx="5706228" cy="44080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8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45BF0-C288-10B7-C62D-960FF2EC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79570-90A4-CB0B-2FAF-50DBF738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Scuola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Ingegneria</a:t>
            </a:r>
            <a:endParaRPr lang="en-US" sz="2700" kern="1200" dirty="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8316BC1-36CE-B896-5A68-36B950D8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882410"/>
            <a:ext cx="5706228" cy="51641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3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F2A45-A6B7-4824-DD0D-3945B57F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B2476-2C84-3334-C37C-456117FE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440" y="2046799"/>
            <a:ext cx="247997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Scuola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</a:t>
            </a:r>
            <a:endParaRPr lang="en-US" sz="28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F0D430E-EEF5-6960-C775-1705D179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32199"/>
            <a:ext cx="5706228" cy="48645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8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EE40E-E1E4-9FB3-BBFD-6E89C0DF8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16715-DB8D-4A18-B727-582F00B3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Economia e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Politiche</a:t>
            </a:r>
            <a:endParaRPr lang="en-US" sz="27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D479EF29-02AC-78E8-CEC5-E1BE3B60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24925"/>
            <a:ext cx="5706228" cy="467910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2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1B8C21-F0B2-5219-D5D9-197333AEC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2D6AE-0941-37FB-DC92-3F283BCC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Psicologia</a:t>
            </a:r>
            <a:endParaRPr lang="en-US" sz="24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76A55075-F6C9-4B14-A727-3C6BE515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32057"/>
            <a:ext cx="5706228" cy="46648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19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DAA09-625C-8E75-271E-3EBE7DF04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4D06-82C6-D151-3D4F-8968F2A0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662" y="2046799"/>
            <a:ext cx="2254933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Umane</a:t>
            </a:r>
            <a:endParaRPr lang="en-US" sz="28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E13EADC5-EB95-D6EC-2113-EA3DD6A7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03667"/>
            <a:ext cx="5706228" cy="49216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63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0FFC2-B82D-5B3D-30D8-10355768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34FE8-7286-F711-34F0-20134F6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 Motorie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E468237-F80A-53B4-9D71-1DD32AB5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60730"/>
            <a:ext cx="5706228" cy="48074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2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26044-6378-CC9E-821C-5621765A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43CEE-C86E-D3A7-D89C-C771B04D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485" y="2011265"/>
            <a:ext cx="218386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Agraria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Veterinaria</a:t>
            </a:r>
            <a:endParaRPr lang="en-US" sz="27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7D76A70-BC2F-F7DB-FA17-AECDF807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96" y="858525"/>
            <a:ext cx="5500692" cy="521190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r>
              <a:rPr lang="en-US" sz="3850" dirty="0" err="1"/>
              <a:t>Ringraziamenti</a:t>
            </a:r>
            <a:r>
              <a:rPr lang="en-US" sz="3850" dirty="0"/>
              <a:t> e </a:t>
            </a:r>
            <a:r>
              <a:rPr lang="en-US" sz="3850" dirty="0" err="1"/>
              <a:t>contatti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271939" y="1683093"/>
            <a:ext cx="5850494" cy="433307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92500" lnSpcReduction="10000"/>
          </a:bodyPr>
          <a:lstStyle/>
          <a:p>
            <a:pPr marL="114300" indent="0">
              <a:buNone/>
            </a:pPr>
            <a:br>
              <a:rPr lang="en-US" sz="2100" dirty="0"/>
            </a:br>
            <a:r>
              <a:rPr lang="en-US" sz="2100" dirty="0"/>
              <a:t> 📧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gabriel.rovesti@studenti.unipd.it</a:t>
            </a:r>
            <a:r>
              <a:rPr lang="en-US" sz="2100" dirty="0"/>
              <a:t> - </a:t>
            </a:r>
            <a:r>
              <a:rPr lang="en-US" sz="2100" err="1"/>
              <a:t>Consulenza</a:t>
            </a:r>
            <a:r>
              <a:rPr lang="en-US" sz="2100" dirty="0"/>
              <a:t> </a:t>
            </a:r>
            <a:r>
              <a:rPr lang="en-US" sz="2100" err="1"/>
              <a:t>accessibilità</a:t>
            </a:r>
            <a:br>
              <a:rPr lang="en-US" sz="2100" dirty="0"/>
            </a:br>
            <a:r>
              <a:rPr lang="en-US" sz="2100" dirty="0"/>
              <a:t> 📅 </a:t>
            </a:r>
            <a:r>
              <a:rPr lang="en-US" sz="2100" b="1" err="1"/>
              <a:t>Disponibilità</a:t>
            </a:r>
            <a:r>
              <a:rPr lang="en-US" sz="2100" b="1" dirty="0"/>
              <a:t>:</a:t>
            </a:r>
            <a:r>
              <a:rPr lang="en-US" sz="2100" dirty="0"/>
              <a:t> Giugno-Settembre 2025 (slots </a:t>
            </a:r>
            <a:r>
              <a:rPr lang="en-US" sz="2100" err="1"/>
              <a:t>pomeridiani</a:t>
            </a:r>
            <a:r>
              <a:rPr lang="en-US" sz="2100" dirty="0"/>
              <a:t>)</a:t>
            </a:r>
            <a:br>
              <a:rPr lang="en-US" sz="2100" dirty="0"/>
            </a:br>
            <a:r>
              <a:rPr lang="en-US" sz="2100" dirty="0"/>
              <a:t> 🔗 </a:t>
            </a:r>
            <a:r>
              <a:rPr lang="en-US" sz="2100" b="1" dirty="0"/>
              <a:t>Materiali:</a:t>
            </a:r>
            <a:r>
              <a:rPr lang="en-US" sz="2100"/>
              <a:t> Drive UNIPD template + </a:t>
            </a:r>
            <a:r>
              <a:rPr lang="en-US" sz="2100" err="1"/>
              <a:t>esempi</a:t>
            </a:r>
            <a:r>
              <a:rPr lang="en-US" sz="2100" dirty="0"/>
              <a:t> </a:t>
            </a:r>
            <a:r>
              <a:rPr lang="en-US" sz="2100" err="1"/>
              <a:t>disciplina-specifici</a:t>
            </a:r>
            <a:endParaRPr lang="en-US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3200"/>
              <a:buNone/>
            </a:pPr>
            <a:endParaRPr lang="en-US" sz="21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endParaRPr lang="en-US" sz="210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r>
              <a:rPr lang="en-US" sz="2100" dirty="0"/>
              <a:t>Date per </a:t>
            </a:r>
            <a:r>
              <a:rPr lang="en-US" sz="2100" dirty="0" err="1"/>
              <a:t>consulenze</a:t>
            </a:r>
            <a:r>
              <a:rPr lang="en-US" sz="2100" dirty="0"/>
              <a:t> </a:t>
            </a:r>
            <a:r>
              <a:rPr lang="en-US" sz="2100" dirty="0" err="1"/>
              <a:t>personalizzate</a:t>
            </a:r>
            <a:r>
              <a:rPr lang="en-US" sz="2100" dirty="0"/>
              <a:t> (ore 14-18):</a:t>
            </a:r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100" dirty="0">
                <a:highlight>
                  <a:srgbClr val="FFFFFF"/>
                </a:highlight>
              </a:rPr>
              <a:t>Giugno: 24 – 27</a:t>
            </a:r>
            <a:endParaRPr lang="en-US" sz="2100" dirty="0"/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100" err="1">
                <a:highlight>
                  <a:srgbClr val="FFFFFF"/>
                </a:highlight>
              </a:rPr>
              <a:t>Luglio</a:t>
            </a:r>
            <a:r>
              <a:rPr lang="en-US" sz="2100" dirty="0">
                <a:highlight>
                  <a:srgbClr val="FFFFFF"/>
                </a:highlight>
              </a:rPr>
              <a:t>: 1 - 3 - 4 - 7 - 8 - 10 - 14 - 15 - 17 - 18 - 21 – 22</a:t>
            </a:r>
            <a:endParaRPr lang="en-US" sz="2100" dirty="0"/>
          </a:p>
          <a:p>
            <a:pPr lvl="0" indent="-4572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</a:pPr>
            <a:r>
              <a:rPr lang="en-US" sz="2100" dirty="0">
                <a:highlight>
                  <a:srgbClr val="FFFFFF"/>
                </a:highlight>
              </a:rPr>
              <a:t>Settembre: 2 - 4 - 5 - 8 - 9 - 11 - 12 - 15 - 16 - 18 - 19 - 22</a:t>
            </a:r>
            <a:endParaRPr lang="en-US" sz="21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5" name="Graphic 264" descr="Busta">
            <a:extLst>
              <a:ext uri="{FF2B5EF4-FFF2-40B4-BE49-F238E27FC236}">
                <a16:creationId xmlns:a16="http://schemas.microsoft.com/office/drawing/2014/main" id="{752446AE-0AFD-6C03-A753-E4BD172C8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Disabilità visive</a:t>
            </a:r>
            <a:endParaRPr lang="it-IT" sz="385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100" dirty="0" err="1"/>
              <a:t>Includono</a:t>
            </a:r>
            <a:r>
              <a:rPr lang="en-US" sz="2100" dirty="0"/>
              <a:t>:</a:t>
            </a:r>
            <a:endParaRPr lang="it-IT" sz="2100" dirty="0"/>
          </a:p>
          <a:p>
            <a:pPr marL="914400">
              <a:buSzPts val="2800"/>
            </a:pPr>
            <a:r>
              <a:rPr lang="en-US" sz="2100" err="1"/>
              <a:t>Cecità</a:t>
            </a:r>
            <a:r>
              <a:rPr lang="en-US" sz="2100"/>
              <a:t> 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totale</a:t>
            </a:r>
            <a:r>
              <a:rPr lang="en-US" sz="2100"/>
              <a:t>/</a:t>
            </a:r>
            <a:r>
              <a:rPr lang="en-US" sz="2100" err="1"/>
              <a:t>parziale</a:t>
            </a:r>
            <a:r>
              <a:rPr lang="en-US" sz="2100"/>
              <a:t> → </a:t>
            </a:r>
            <a:r>
              <a:rPr lang="en-US" sz="2100" err="1"/>
              <a:t>usano</a:t>
            </a:r>
            <a:r>
              <a:rPr lang="en-US" sz="2100"/>
              <a:t> screen reader + </a:t>
            </a:r>
            <a:r>
              <a:rPr lang="en-US" sz="2100" err="1"/>
              <a:t>sintesi</a:t>
            </a:r>
            <a:r>
              <a:rPr lang="en-US" sz="2100"/>
              <a:t> </a:t>
            </a:r>
            <a:r>
              <a:rPr lang="en-US" sz="2100" err="1"/>
              <a:t>vocale</a:t>
            </a:r>
            <a:endParaRPr lang="it-IT" sz="2100" err="1"/>
          </a:p>
          <a:p>
            <a:pPr lvl="1">
              <a:buSzPts val="2800"/>
              <a:buChar char="•"/>
            </a:pPr>
            <a:r>
              <a:rPr lang="en-US" sz="2100" err="1"/>
              <a:t>Ipovisione</a:t>
            </a:r>
            <a:r>
              <a:rPr lang="en-US" sz="2100" dirty="0"/>
              <a:t> (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lieve</a:t>
            </a:r>
            <a:r>
              <a:rPr lang="en-US" sz="2100" dirty="0"/>
              <a:t>/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media</a:t>
            </a:r>
            <a:r>
              <a:rPr lang="en-US" sz="2100" dirty="0"/>
              <a:t>/grave) → </a:t>
            </a:r>
            <a:r>
              <a:rPr lang="en-US" sz="2100" err="1"/>
              <a:t>necessitano</a:t>
            </a:r>
            <a:r>
              <a:rPr lang="en-US" sz="2100" dirty="0"/>
              <a:t> alto </a:t>
            </a:r>
            <a:r>
              <a:rPr lang="en-US" sz="2100" err="1"/>
              <a:t>contrasto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00" dirty="0"/>
              <a:t>font </a:t>
            </a:r>
            <a:r>
              <a:rPr lang="en-US" sz="2100" err="1"/>
              <a:t>grandi</a:t>
            </a:r>
            <a:endParaRPr lang="en-US" sz="2100"/>
          </a:p>
          <a:p>
            <a:pPr marL="571500" lvl="1" indent="0">
              <a:buSzPts val="2800"/>
              <a:buNone/>
            </a:pPr>
            <a:endParaRPr lang="en-US" sz="2100" dirty="0"/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1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3" name="Graphic 132" descr="Braille">
            <a:extLst>
              <a:ext uri="{FF2B5EF4-FFF2-40B4-BE49-F238E27FC236}">
                <a16:creationId xmlns:a16="http://schemas.microsoft.com/office/drawing/2014/main" id="{97BD48B1-884D-0796-E9E2-E1E63207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8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ipovedenti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ipovisione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6" name="Freeform: Shape 11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" name="Google Shape;103;p4" descr="c:/users/cristian/padova_test_2022/ipovedenti1.jpg"/>
          <p:cNvPicPr preferRelativeResize="0"/>
          <p:nvPr/>
        </p:nvPicPr>
        <p:blipFill rotWithShape="1">
          <a:blip r:embed="rId3"/>
          <a:srcRect r="1667" b="1"/>
          <a:stretch>
            <a:fillRect/>
          </a:stretch>
        </p:blipFill>
        <p:spPr>
          <a:xfrm>
            <a:off x="1559859" y="805516"/>
            <a:ext cx="6024282" cy="4074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</a:rPr>
              <a:t>daltoniche</a:t>
            </a:r>
          </a:p>
        </p:txBody>
      </p:sp>
      <p:sp>
        <p:nvSpPr>
          <p:cNvPr id="111" name="Google Shape;111;p5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kern="1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daltonismo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2" descr="What are the different types of Color blindness? | IrisTech">
            <a:extLst>
              <a:ext uri="{FF2B5EF4-FFF2-40B4-BE49-F238E27FC236}">
                <a16:creationId xmlns:a16="http://schemas.microsoft.com/office/drawing/2014/main" id="{5B327BB5-DB4B-AA44-66A9-7A5AC128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2" y="653548"/>
            <a:ext cx="6256150" cy="43782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57860" y="1522575"/>
            <a:ext cx="3859558" cy="334011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Disturbi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dell’ </a:t>
            </a:r>
            <a:r>
              <a:rPr lang="en-US" sz="4000" dirty="0" err="1">
                <a:solidFill>
                  <a:srgbClr val="FFFFFF"/>
                </a:solidFill>
              </a:rPr>
              <a:t>apprendimento</a:t>
            </a:r>
            <a:r>
              <a:rPr lang="en-US" sz="4000" dirty="0">
                <a:solidFill>
                  <a:srgbClr val="FFFFFF"/>
                </a:solidFill>
              </a:rPr>
              <a:t> (DSA) - 1</a:t>
            </a:r>
            <a:endParaRPr lang="it-IT" dirty="0"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4877368" y="649480"/>
            <a:ext cx="3646835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914400">
              <a:buSzPts val="2800"/>
            </a:pPr>
            <a:r>
              <a:rPr lang="en-US" sz="2400" b="1" dirty="0" err="1"/>
              <a:t>Dislessia</a:t>
            </a:r>
            <a:r>
              <a:rPr lang="en-US" sz="2400" dirty="0"/>
              <a:t> → </a:t>
            </a:r>
            <a:r>
              <a:rPr lang="en-US" sz="2400" dirty="0" err="1"/>
              <a:t>confusione</a:t>
            </a:r>
            <a:r>
              <a:rPr lang="en-US" sz="2400" dirty="0"/>
              <a:t> b/d, p/q in </a:t>
            </a:r>
            <a:r>
              <a:rPr lang="en-US" sz="2400" dirty="0" err="1"/>
              <a:t>formule</a:t>
            </a:r>
            <a:r>
              <a:rPr lang="en-US" sz="2400" dirty="0"/>
              <a:t>, </a:t>
            </a:r>
            <a:r>
              <a:rPr lang="en-US" sz="2400" dirty="0" err="1"/>
              <a:t>lettura</a:t>
            </a:r>
            <a:r>
              <a:rPr lang="en-US" sz="2400" dirty="0"/>
              <a:t> </a:t>
            </a:r>
            <a:r>
              <a:rPr lang="en-US" sz="2400" dirty="0" err="1"/>
              <a:t>rallentata</a:t>
            </a:r>
          </a:p>
          <a:p>
            <a:pPr lvl="1">
              <a:buSzPts val="2800"/>
              <a:buChar char="•"/>
            </a:pPr>
            <a:r>
              <a:rPr lang="en-US" sz="2400" b="1" dirty="0" err="1"/>
              <a:t>Discalculia</a:t>
            </a:r>
            <a:r>
              <a:rPr lang="en-US" sz="2400" dirty="0"/>
              <a:t> → </a:t>
            </a:r>
            <a:r>
              <a:rPr lang="en-US" sz="2400" dirty="0" err="1"/>
              <a:t>difficoltà</a:t>
            </a:r>
            <a:r>
              <a:rPr lang="en-US" sz="2400" dirty="0"/>
              <a:t> con </a:t>
            </a:r>
            <a:r>
              <a:rPr lang="en-US" sz="2400" dirty="0" err="1"/>
              <a:t>sequenze</a:t>
            </a:r>
            <a:r>
              <a:rPr lang="en-US" sz="2400" dirty="0"/>
              <a:t> </a:t>
            </a:r>
            <a:r>
              <a:rPr lang="en-US" sz="2400" dirty="0" err="1"/>
              <a:t>numeriche</a:t>
            </a:r>
            <a:r>
              <a:rPr lang="en-US" sz="2400" dirty="0"/>
              <a:t> e </a:t>
            </a:r>
            <a:r>
              <a:rPr lang="en-US" sz="2400" dirty="0" err="1"/>
              <a:t>calcoli</a:t>
            </a:r>
            <a:endParaRPr lang="en-US" dirty="0" err="1"/>
          </a:p>
          <a:p>
            <a:pPr lvl="1"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 err="1"/>
              <a:t>Disortografia</a:t>
            </a:r>
            <a:r>
              <a:rPr lang="en-US" sz="2400" b="1" dirty="0"/>
              <a:t>/</a:t>
            </a:r>
            <a:r>
              <a:rPr lang="en-US" sz="2400" b="1" dirty="0" err="1"/>
              <a:t>Disgrafia</a:t>
            </a:r>
            <a:r>
              <a:rPr lang="en-US" sz="2400" dirty="0"/>
              <a:t> → </a:t>
            </a:r>
            <a:r>
              <a:rPr lang="en-US" sz="2400" dirty="0" err="1"/>
              <a:t>errori</a:t>
            </a:r>
            <a:r>
              <a:rPr lang="en-US" sz="2400" dirty="0"/>
              <a:t> di </a:t>
            </a:r>
            <a:r>
              <a:rPr lang="en-US" sz="2400" dirty="0" err="1"/>
              <a:t>trascrizione</a:t>
            </a:r>
            <a:endParaRPr lang="en-US" dirty="0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>
          <a:extLst>
            <a:ext uri="{FF2B5EF4-FFF2-40B4-BE49-F238E27FC236}">
              <a16:creationId xmlns:a16="http://schemas.microsoft.com/office/drawing/2014/main" id="{43896BA4-42C9-7CAF-6AD3-238FBE67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6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6">
            <a:extLst>
              <a:ext uri="{FF2B5EF4-FFF2-40B4-BE49-F238E27FC236}">
                <a16:creationId xmlns:a16="http://schemas.microsoft.com/office/drawing/2014/main" id="{47848CF9-99F2-587B-DC95-EFEC69D17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err="1">
                <a:solidFill>
                  <a:srgbClr val="FFFFFF"/>
                </a:solidFill>
                <a:sym typeface="Calibri"/>
              </a:rPr>
              <a:t>Disturbi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err="1">
                <a:solidFill>
                  <a:srgbClr val="FFFFFF"/>
                </a:solidFill>
                <a:sym typeface="Calibri"/>
              </a:rPr>
              <a:t>specifici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br>
              <a:rPr lang="en-US" sz="3000" kern="1200" dirty="0"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</a:rPr>
              <a:t>dell’ </a:t>
            </a:r>
            <a:r>
              <a:rPr lang="en-US" sz="3000" kern="1200" err="1">
                <a:solidFill>
                  <a:srgbClr val="FFFFFF"/>
                </a:solidFill>
              </a:rPr>
              <a:t>apprendimento</a:t>
            </a:r>
            <a:r>
              <a:rPr lang="en-US" sz="3000" kern="1200" dirty="0">
                <a:solidFill>
                  <a:srgbClr val="FFFFFF"/>
                </a:solidFill>
              </a:rPr>
              <a:t> (DSA) - 2</a:t>
            </a:r>
          </a:p>
        </p:txBody>
      </p:sp>
      <p:pic>
        <p:nvPicPr>
          <p:cNvPr id="12" name="Immagine 1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48B188D-4C1D-BD5A-016F-9D2B5575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115"/>
            <a:ext cx="9144000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(4:3)</PresentationFormat>
  <Slides>48</Slides>
  <Notes>39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49" baseType="lpstr">
      <vt:lpstr>Office Theme</vt:lpstr>
      <vt:lpstr>Come rendere accessibili i quesiti delle prove di ammissione all’Università  Manuale operativo per commissioni</vt:lpstr>
      <vt:lpstr>Obiettivi (1)</vt:lpstr>
      <vt:lpstr>Obiettivi (2)</vt:lpstr>
      <vt:lpstr>Test – La prova è accessibile?</vt:lpstr>
      <vt:lpstr>Disabilità visive</vt:lpstr>
      <vt:lpstr>Come vedono le persone ipovedenti </vt:lpstr>
      <vt:lpstr>Come vedono le persone daltoniche</vt:lpstr>
      <vt:lpstr>Disturbi specifici  dell’ apprendimento (DSA) - 1</vt:lpstr>
      <vt:lpstr>Disturbi specifici  dell’ apprendimento (DSA) - 2</vt:lpstr>
      <vt:lpstr>Principali tecnologie assistive  per disabilità visive</vt:lpstr>
      <vt:lpstr>Immagine Screen Reader</vt:lpstr>
      <vt:lpstr>Principali tecnologie assistive per persone con DSA (1)</vt:lpstr>
      <vt:lpstr>Principali tecnologie assistive per persone con DSA (2)</vt:lpstr>
      <vt:lpstr>Caratteristiche delle prove di accesso</vt:lpstr>
      <vt:lpstr>Leggibilità</vt:lpstr>
      <vt:lpstr>Struttura del documento ed elenchi</vt:lpstr>
      <vt:lpstr>Esempio struttura corretta documento</vt:lpstr>
      <vt:lpstr>Uso di tabelle</vt:lpstr>
      <vt:lpstr>Esempio struttura corretta tabelle </vt:lpstr>
      <vt:lpstr>Uso del colore</vt:lpstr>
      <vt:lpstr>Esempio struttura corretta documento</vt:lpstr>
      <vt:lpstr>Brani lunghi con spazi da riempire</vt:lpstr>
      <vt:lpstr>Brani da completare  oppure  con porzioni bilingue</vt:lpstr>
      <vt:lpstr>Sigle, acronimi, abbreviazioni e nomi di fantasia</vt:lpstr>
      <vt:lpstr>Esempio struttura acronimi </vt:lpstr>
      <vt:lpstr>Sequenze alfanumeriche da decifrare</vt:lpstr>
      <vt:lpstr>Esempio struttura corretta notazioni alfanumeriche </vt:lpstr>
      <vt:lpstr>Immagini (1)</vt:lpstr>
      <vt:lpstr>Immagini (2)</vt:lpstr>
      <vt:lpstr>Esempio testo alternativo immagine in Word </vt:lpstr>
      <vt:lpstr>Esempio testo alternativo immagine in PowerPoint</vt:lpstr>
      <vt:lpstr>Esempio esportazione in PDF/A (1)</vt:lpstr>
      <vt:lpstr>Esempio esportazione in PDF/A (2)</vt:lpstr>
      <vt:lpstr>Notazione matematica (1)</vt:lpstr>
      <vt:lpstr>Notazione matematica (2)</vt:lpstr>
      <vt:lpstr>Esempio formule accessibili  </vt:lpstr>
      <vt:lpstr>Notazioni chimiche</vt:lpstr>
      <vt:lpstr>Esempio notazioni chimiche accessibili</vt:lpstr>
      <vt:lpstr>Raccomandazioni per discipline</vt:lpstr>
      <vt:lpstr>Medicina e chirurgia + Odontoiatria</vt:lpstr>
      <vt:lpstr>Scuola di Ingegneria</vt:lpstr>
      <vt:lpstr>Scuola di Scienze</vt:lpstr>
      <vt:lpstr>Economia e Scienze Politiche</vt:lpstr>
      <vt:lpstr>Psicologia</vt:lpstr>
      <vt:lpstr>Scienze Umane</vt:lpstr>
      <vt:lpstr>Scienze Motorie</vt:lpstr>
      <vt:lpstr>Agraria e Veterinaria</vt:lpstr>
      <vt:lpstr>Ringraziamenti e contatti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Cristian Bernareggi</dc:creator>
  <cp:revision>555</cp:revision>
  <dcterms:created xsi:type="dcterms:W3CDTF">2022-06-27T11:11:24Z</dcterms:created>
  <dcterms:modified xsi:type="dcterms:W3CDTF">2025-06-26T11:36:40Z</dcterms:modified>
</cp:coreProperties>
</file>